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736" r:id="rId2"/>
    <p:sldId id="713" r:id="rId3"/>
    <p:sldId id="716" r:id="rId4"/>
    <p:sldId id="714" r:id="rId5"/>
    <p:sldId id="884" r:id="rId6"/>
    <p:sldId id="880" r:id="rId7"/>
    <p:sldId id="722" r:id="rId8"/>
    <p:sldId id="890" r:id="rId9"/>
    <p:sldId id="715" r:id="rId10"/>
    <p:sldId id="897" r:id="rId11"/>
    <p:sldId id="706" r:id="rId12"/>
    <p:sldId id="891" r:id="rId13"/>
    <p:sldId id="892" r:id="rId14"/>
    <p:sldId id="899" r:id="rId15"/>
    <p:sldId id="900" r:id="rId16"/>
    <p:sldId id="902" r:id="rId17"/>
    <p:sldId id="903" r:id="rId18"/>
    <p:sldId id="719" r:id="rId19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D9F1"/>
    <a:srgbClr val="FFFFCC"/>
    <a:srgbClr val="969696"/>
    <a:srgbClr val="DDDDDD"/>
    <a:srgbClr val="C0C0C0"/>
    <a:srgbClr val="B2B2B2"/>
    <a:srgbClr val="808080"/>
    <a:srgbClr val="777777"/>
    <a:srgbClr val="333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 autoAdjust="0"/>
    <p:restoredTop sz="80343" autoAdjust="0"/>
  </p:normalViewPr>
  <p:slideViewPr>
    <p:cSldViewPr>
      <p:cViewPr varScale="1">
        <p:scale>
          <a:sx n="126" d="100"/>
          <a:sy n="126" d="100"/>
        </p:scale>
        <p:origin x="198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80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7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59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1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11F87-9BBD-44D5-B353-EC3C23E00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5F2C1B-C130-04F0-AB35-37128B1F3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42FE7A-7ECC-F3D9-00F5-471614507E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box represents the throughputs of roughly 7,000 pipelines.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BDBE8-93AB-2787-9C0B-F40019E5D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5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E86FE-2277-E8A7-87D4-4C2805420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7FDD4E-0E03-A685-A69B-87D369DC4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2755E8-645E-2CB1-3DDA-A2C09DED6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box represents the throughputs of roughly 1,700 pipelines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8D145-2CE1-A013-0B76-2C48B719A4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30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A8E92-A71C-FA5A-7A95-120318349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790E0B-9EB3-51D7-580F-DA7E30F3A0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6D0E26-592A-6997-1FFD-34E746DC1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D4436-9956-1F93-4289-CB6DE912B4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95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90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4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67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6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EB397-E70C-A33B-2F6A-35E0D5F5C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C85893-AF3B-3DDC-577D-D022806C41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95E202-FC76-7387-7141-010D29B77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7D47D-D70D-54C3-716F-DABF0A4B0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14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79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box represents the throughputs of all 107,000 pipelines.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box represents the throughputs of all 107,000 pipelines.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74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5A38E-F503-7E2F-866C-FC26ACBA9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B4EF3D-6DEC-6427-5D1E-B1E1792E8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D3C12D-440C-8061-ADC1-6AC9C48AA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box represents the throughputs of roughly 7,000 pipelines.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28301-4184-6741-A599-DA28B9AF7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March 2011</a:t>
            </a:r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276600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CB6DC2A9-8E48-4712-9145-167BB8E3D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268025"/>
            <a:ext cx="8226425" cy="1830387"/>
          </a:xfrm>
        </p:spPr>
        <p:txBody>
          <a:bodyPr/>
          <a:lstStyle/>
          <a:p>
            <a:r>
              <a:rPr lang="en-US" b="1" dirty="0"/>
              <a:t>Characterizing the Performance of Parallel Data-Compression Algorithms across Compilers and GPUs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51972"/>
            <a:ext cx="8226425" cy="715228"/>
          </a:xfrm>
        </p:spPr>
        <p:txBody>
          <a:bodyPr/>
          <a:lstStyle/>
          <a:p>
            <a:r>
              <a:rPr lang="en-US" sz="2400" dirty="0"/>
              <a:t> </a:t>
            </a:r>
            <a:r>
              <a:rPr lang="en-US" sz="2800" b="1" dirty="0"/>
              <a:t>Brandon Alexander Burtchell </a:t>
            </a:r>
            <a:r>
              <a:rPr lang="en-US" sz="2800" dirty="0"/>
              <a:t>and Martin </a:t>
            </a:r>
            <a:r>
              <a:rPr lang="en-US" sz="2800" dirty="0" err="1"/>
              <a:t>Burtscher</a:t>
            </a:r>
            <a:endParaRPr lang="en-US" sz="2800" dirty="0"/>
          </a:p>
          <a:p>
            <a:r>
              <a:rPr lang="en-US" sz="2800" dirty="0"/>
              <a:t>Department of Computer Science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5486400" y="4517328"/>
            <a:ext cx="1451450" cy="112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logo with a star&#10;&#10;AI-generated content may be incorrect.">
            <a:extLst>
              <a:ext uri="{FF2B5EF4-FFF2-40B4-BE49-F238E27FC236}">
                <a16:creationId xmlns:a16="http://schemas.microsoft.com/office/drawing/2014/main" id="{C0C813FD-DDE5-A195-395F-1A8E19363E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869" t="30040" r="11900" b="29472"/>
          <a:stretch>
            <a:fillRect/>
          </a:stretch>
        </p:blipFill>
        <p:spPr>
          <a:xfrm>
            <a:off x="2206150" y="4720760"/>
            <a:ext cx="2781731" cy="8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908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100A9-AAAC-A307-D572-DA044648D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able of numbers and letters&#10;&#10;AI-generated content may be incorrect.">
            <a:extLst>
              <a:ext uri="{FF2B5EF4-FFF2-40B4-BE49-F238E27FC236}">
                <a16:creationId xmlns:a16="http://schemas.microsoft.com/office/drawing/2014/main" id="{FDD56113-FAF4-72F9-51FF-B21408227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3"/>
          <a:stretch>
            <a:fillRect/>
          </a:stretch>
        </p:blipFill>
        <p:spPr>
          <a:xfrm>
            <a:off x="6248400" y="1500093"/>
            <a:ext cx="2258825" cy="32847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898E4A-0C71-559A-D306-39A389AD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3726-139F-AC06-A42C-0F091F827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NVIDIA GPUs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TITAN V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RTX 3080 Ti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RTX 4090</a:t>
            </a:r>
          </a:p>
          <a:p>
            <a:r>
              <a:rPr lang="en-US" dirty="0"/>
              <a:t>AMD GPUs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MI100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RX 7900 XTX</a:t>
            </a:r>
          </a:p>
          <a:p>
            <a:r>
              <a:rPr lang="en-US" dirty="0"/>
              <a:t>13 inputs from SP dataset [1]</a:t>
            </a:r>
          </a:p>
          <a:p>
            <a:pPr lvl="1"/>
            <a:r>
              <a:rPr lang="en-US" dirty="0"/>
              <a:t>Record median of 3 runs</a:t>
            </a:r>
          </a:p>
          <a:p>
            <a:r>
              <a:rPr lang="en-US" dirty="0"/>
              <a:t>Compiled with optimizations 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E7667-8758-A697-F00A-515A55C0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9C2C3-FD99-BB9D-7B68-C0E8F361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751710-86D2-CC94-AC85-7BB922A59067}"/>
              </a:ext>
            </a:extLst>
          </p:cNvPr>
          <p:cNvSpPr txBox="1"/>
          <p:nvPr/>
        </p:nvSpPr>
        <p:spPr>
          <a:xfrm>
            <a:off x="455614" y="5243479"/>
            <a:ext cx="8226426" cy="52322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/>
              <a:t>[1] M. </a:t>
            </a:r>
            <a:r>
              <a:rPr lang="en-US" sz="1400" dirty="0" err="1"/>
              <a:t>Burtscher</a:t>
            </a:r>
            <a:r>
              <a:rPr lang="en-US" sz="1400" dirty="0"/>
              <a:t> and P. </a:t>
            </a:r>
            <a:r>
              <a:rPr lang="en-US" sz="1400" dirty="0" err="1"/>
              <a:t>Ratanaworabhan</a:t>
            </a:r>
            <a:r>
              <a:rPr lang="en-US" sz="1400" dirty="0"/>
              <a:t>. "High Throughput Compression of Double-Precision Floating-Point Data." </a:t>
            </a:r>
            <a:r>
              <a:rPr lang="en-US" sz="1400" i="1" dirty="0"/>
              <a:t>2007 Data Compression Conference</a:t>
            </a:r>
            <a:r>
              <a:rPr lang="en-US" sz="1400" dirty="0"/>
              <a:t>, pp. 293-302. March 2007.</a:t>
            </a:r>
          </a:p>
        </p:txBody>
      </p:sp>
    </p:spTree>
    <p:extLst>
      <p:ext uri="{BB962C8B-B14F-4D97-AF65-F5344CB8AC3E}">
        <p14:creationId xmlns:p14="http://schemas.microsoft.com/office/powerpoint/2010/main" val="16527315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343400"/>
          </a:xfrm>
        </p:spPr>
        <p:txBody>
          <a:bodyPr lIns="0" tIns="0" rIns="0" bIns="0"/>
          <a:lstStyle/>
          <a:p>
            <a:pPr algn="ctr"/>
            <a:r>
              <a:rPr lang="en-US" sz="4800" b="1" dirty="0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7B312-F048-AACF-6EEA-9184918D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330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BCB5D-C26A-32B0-E91E-EF17E580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GPUs (Encoding)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FE32-CC71-84D4-BC0F-AE4BB3F91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394C2F-3DF8-798C-193A-2A4B0855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A diagram of a diagram&#10;&#10;AI-generated content may be incorrect.">
            <a:extLst>
              <a:ext uri="{FF2B5EF4-FFF2-40B4-BE49-F238E27FC236}">
                <a16:creationId xmlns:a16="http://schemas.microsoft.com/office/drawing/2014/main" id="{83B7940D-12B4-877A-432B-410529308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42583"/>
            <a:ext cx="2061556" cy="2926080"/>
          </a:xfrm>
          <a:prstGeom prst="rect">
            <a:avLst/>
          </a:prstGeom>
        </p:spPr>
      </p:pic>
      <p:pic>
        <p:nvPicPr>
          <p:cNvPr id="9" name="Picture 8" descr="A chart with different colored squares&#10;&#10;AI-generated content may be incorrect.">
            <a:extLst>
              <a:ext uri="{FF2B5EF4-FFF2-40B4-BE49-F238E27FC236}">
                <a16:creationId xmlns:a16="http://schemas.microsoft.com/office/drawing/2014/main" id="{CE6C1DAF-739D-EEE1-1D15-9C32B7570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44355"/>
            <a:ext cx="3528097" cy="292608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04D428-5C0E-18F3-2A12-6FD47577CFC9}"/>
              </a:ext>
            </a:extLst>
          </p:cNvPr>
          <p:cNvSpPr txBox="1">
            <a:spLocks/>
          </p:cNvSpPr>
          <p:nvPr/>
        </p:nvSpPr>
        <p:spPr bwMode="auto">
          <a:xfrm>
            <a:off x="457200" y="4648200"/>
            <a:ext cx="82264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NVCC and HIPCC are </a:t>
            </a:r>
            <a:r>
              <a:rPr lang="en-US" sz="2400" kern="0" dirty="0">
                <a:solidFill>
                  <a:srgbClr val="0070C0"/>
                </a:solidFill>
              </a:rPr>
              <a:t>consistently close</a:t>
            </a:r>
            <a:r>
              <a:rPr lang="en-US" sz="2400" kern="0" dirty="0"/>
              <a:t> (HIPCC invokes NVCC)</a:t>
            </a:r>
          </a:p>
          <a:p>
            <a:r>
              <a:rPr lang="en-US" sz="2400" kern="0" dirty="0"/>
              <a:t>Clang is </a:t>
            </a:r>
            <a:r>
              <a:rPr lang="en-US" sz="2400" kern="0" dirty="0">
                <a:solidFill>
                  <a:srgbClr val="0070C0"/>
                </a:solidFill>
              </a:rPr>
              <a:t>slower</a:t>
            </a:r>
            <a:r>
              <a:rPr lang="en-US" sz="2400" kern="0" dirty="0"/>
              <a:t> for </a:t>
            </a:r>
            <a:r>
              <a:rPr lang="en-US" sz="2400" kern="0" dirty="0">
                <a:solidFill>
                  <a:srgbClr val="FF0000"/>
                </a:solidFill>
              </a:rPr>
              <a:t>encoding</a:t>
            </a:r>
          </a:p>
        </p:txBody>
      </p:sp>
    </p:spTree>
    <p:extLst>
      <p:ext uri="{BB962C8B-B14F-4D97-AF65-F5344CB8AC3E}">
        <p14:creationId xmlns:p14="http://schemas.microsoft.com/office/powerpoint/2010/main" val="24121383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2983-E364-0DBA-14DC-16779D62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GPUs (Decoding)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C287-DA5D-A30F-3959-704D7FD8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D97F1-5F30-0A3C-93B9-D94F6417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A diagram of different sizes of objects&#10;&#10;AI-generated content may be incorrect.">
            <a:extLst>
              <a:ext uri="{FF2B5EF4-FFF2-40B4-BE49-F238E27FC236}">
                <a16:creationId xmlns:a16="http://schemas.microsoft.com/office/drawing/2014/main" id="{6F412E27-DCED-578E-AB5E-C3C1B7891E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77512"/>
            <a:ext cx="2026555" cy="2926080"/>
          </a:xfrm>
          <a:prstGeom prst="rect">
            <a:avLst/>
          </a:prstGeom>
        </p:spPr>
      </p:pic>
      <p:pic>
        <p:nvPicPr>
          <p:cNvPr id="9" name="Picture 8" descr="A chart of different colored objects&#10;&#10;AI-generated content may be incorrect.">
            <a:extLst>
              <a:ext uri="{FF2B5EF4-FFF2-40B4-BE49-F238E27FC236}">
                <a16:creationId xmlns:a16="http://schemas.microsoft.com/office/drawing/2014/main" id="{9EDD9843-5895-F361-74E4-116320448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91228"/>
            <a:ext cx="3468596" cy="292608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ADEDAA-2AB9-1920-AF35-790FF35642C1}"/>
              </a:ext>
            </a:extLst>
          </p:cNvPr>
          <p:cNvSpPr txBox="1">
            <a:spLocks/>
          </p:cNvSpPr>
          <p:nvPr/>
        </p:nvSpPr>
        <p:spPr bwMode="auto">
          <a:xfrm>
            <a:off x="457200" y="4648200"/>
            <a:ext cx="82264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Clang is </a:t>
            </a:r>
            <a:r>
              <a:rPr lang="en-US" sz="2400" kern="0" dirty="0">
                <a:solidFill>
                  <a:srgbClr val="0070C0"/>
                </a:solidFill>
              </a:rPr>
              <a:t>faster</a:t>
            </a:r>
            <a:r>
              <a:rPr lang="en-US" sz="2400" kern="0" dirty="0"/>
              <a:t> for </a:t>
            </a:r>
            <a:r>
              <a:rPr lang="en-US" sz="2400" kern="0" dirty="0">
                <a:solidFill>
                  <a:srgbClr val="FF0000"/>
                </a:solidFill>
              </a:rPr>
              <a:t>decoding</a:t>
            </a:r>
          </a:p>
          <a:p>
            <a:r>
              <a:rPr lang="en-US" sz="2400" kern="0" dirty="0"/>
              <a:t>Decoding throughput distributions trend upwards</a:t>
            </a:r>
          </a:p>
        </p:txBody>
      </p:sp>
    </p:spTree>
    <p:extLst>
      <p:ext uri="{BB962C8B-B14F-4D97-AF65-F5344CB8AC3E}">
        <p14:creationId xmlns:p14="http://schemas.microsoft.com/office/powerpoint/2010/main" val="284120497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F28C6-59C2-03A6-698B-F66188608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787D-2B96-56FC-0F66-DEACD852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Stage-1 Component (Encoding)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F07DD-F1AD-1966-C7BC-195BDA1C2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83808"/>
            <a:ext cx="8226425" cy="1220092"/>
          </a:xfrm>
        </p:spPr>
        <p:txBody>
          <a:bodyPr/>
          <a:lstStyle/>
          <a:p>
            <a:r>
              <a:rPr lang="en-US" sz="2400" dirty="0"/>
              <a:t>On RTX 4090, pipelines with </a:t>
            </a:r>
            <a:r>
              <a:rPr lang="en-US" sz="2400" dirty="0">
                <a:solidFill>
                  <a:srgbClr val="FF0000"/>
                </a:solidFill>
              </a:rPr>
              <a:t>component in Stage 1</a:t>
            </a:r>
          </a:p>
          <a:p>
            <a:r>
              <a:rPr lang="en-US" sz="2400" dirty="0"/>
              <a:t>Same trends on other GPUs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F78D-4157-FD8E-9BEB-585C16683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BE468-54C4-FF69-E05A-3FC4F9E5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A diagram of different colored objects&#10;&#10;AI-generated content may be incorrect.">
            <a:extLst>
              <a:ext uri="{FF2B5EF4-FFF2-40B4-BE49-F238E27FC236}">
                <a16:creationId xmlns:a16="http://schemas.microsoft.com/office/drawing/2014/main" id="{5B28633C-DBAA-F510-3F0A-E98700E19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679301"/>
            <a:ext cx="7772400" cy="2463455"/>
          </a:xfrm>
          <a:prstGeom prst="rect">
            <a:avLst/>
          </a:prstGeom>
        </p:spPr>
      </p:pic>
      <p:sp>
        <p:nvSpPr>
          <p:cNvPr id="9" name="Speech Bubble: Rectangle with Corners Rounded 2">
            <a:extLst>
              <a:ext uri="{FF2B5EF4-FFF2-40B4-BE49-F238E27FC236}">
                <a16:creationId xmlns:a16="http://schemas.microsoft.com/office/drawing/2014/main" id="{3D80FE8E-1BF1-E878-B033-33915B3EEC99}"/>
              </a:ext>
            </a:extLst>
          </p:cNvPr>
          <p:cNvSpPr/>
          <p:nvPr/>
        </p:nvSpPr>
        <p:spPr bwMode="auto">
          <a:xfrm>
            <a:off x="7059246" y="1054101"/>
            <a:ext cx="1779953" cy="1012116"/>
          </a:xfrm>
          <a:prstGeom prst="wedgeRoundRectCallout">
            <a:avLst>
              <a:gd name="adj1" fmla="val -81708"/>
              <a:gd name="adj2" fmla="val 187460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</a:rPr>
              <a:t>Reducers vary</a:t>
            </a:r>
            <a:r>
              <a:rPr kumimoji="0" lang="en-US" sz="1800" b="0" i="0" u="none" strike="noStrike" cap="none" normalizeH="0" dirty="0">
                <a:ln>
                  <a:noFill/>
                </a:ln>
                <a:effectLst/>
              </a:rPr>
              <a:t> more than other types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1828B6-0C83-4A94-6C2C-19B5FD3FB8AC}"/>
              </a:ext>
            </a:extLst>
          </p:cNvPr>
          <p:cNvSpPr/>
          <p:nvPr/>
        </p:nvSpPr>
        <p:spPr bwMode="auto">
          <a:xfrm>
            <a:off x="4343400" y="3429000"/>
            <a:ext cx="2715847" cy="533400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256E3F-6525-2B53-6C33-B594CEE5B4FD}"/>
              </a:ext>
            </a:extLst>
          </p:cNvPr>
          <p:cNvSpPr/>
          <p:nvPr/>
        </p:nvSpPr>
        <p:spPr bwMode="auto">
          <a:xfrm>
            <a:off x="1702412" y="3438342"/>
            <a:ext cx="382342" cy="524058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3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BD723-BDFB-28B5-C2E5-83B437B0C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B9447-F9DC-7FC0-2ED2-386D8A0B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Stage-1 Component (Decoding)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06D67-E0B7-E4BE-C312-2CEB455A1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19600"/>
            <a:ext cx="8226425" cy="13843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BIT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RLE</a:t>
            </a:r>
            <a:r>
              <a:rPr lang="en-US" sz="2400" dirty="0"/>
              <a:t> do not follow same trend as other components</a:t>
            </a:r>
          </a:p>
          <a:p>
            <a:pPr lvl="1"/>
            <a:r>
              <a:rPr lang="en-US" sz="2000" dirty="0"/>
              <a:t>Despite belonging to </a:t>
            </a:r>
            <a:r>
              <a:rPr lang="en-US" sz="2000" dirty="0">
                <a:solidFill>
                  <a:srgbClr val="0070C0"/>
                </a:solidFill>
              </a:rPr>
              <a:t>different types </a:t>
            </a:r>
            <a:r>
              <a:rPr lang="en-US" sz="2000" dirty="0"/>
              <a:t>(shuffler vs. reducer)</a:t>
            </a:r>
          </a:p>
          <a:p>
            <a:r>
              <a:rPr lang="en-US" sz="2400" dirty="0"/>
              <a:t>Why? Let us investigate…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F7E35-65C8-C3C4-AFCC-0FDBD66C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63E15-237F-8A10-C6DE-4D5027DB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Picture 10" descr="A diagram of different colored wires&#10;&#10;AI-generated content may be incorrect.">
            <a:extLst>
              <a:ext uri="{FF2B5EF4-FFF2-40B4-BE49-F238E27FC236}">
                <a16:creationId xmlns:a16="http://schemas.microsoft.com/office/drawing/2014/main" id="{A977616C-095F-BC21-1026-8D30BF7CA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653901"/>
            <a:ext cx="7772400" cy="2463455"/>
          </a:xfrm>
          <a:prstGeom prst="rect">
            <a:avLst/>
          </a:prstGeom>
        </p:spPr>
      </p:pic>
      <p:sp>
        <p:nvSpPr>
          <p:cNvPr id="14" name="Speech Bubble: Rectangle with Corners Rounded 2">
            <a:extLst>
              <a:ext uri="{FF2B5EF4-FFF2-40B4-BE49-F238E27FC236}">
                <a16:creationId xmlns:a16="http://schemas.microsoft.com/office/drawing/2014/main" id="{ECA3B808-173E-CBB5-52D5-BA387756DF00}"/>
              </a:ext>
            </a:extLst>
          </p:cNvPr>
          <p:cNvSpPr/>
          <p:nvPr/>
        </p:nvSpPr>
        <p:spPr bwMode="auto">
          <a:xfrm>
            <a:off x="6781800" y="1187449"/>
            <a:ext cx="2057399" cy="878768"/>
          </a:xfrm>
          <a:prstGeom prst="wedgeRoundRectCallout">
            <a:avLst>
              <a:gd name="adj1" fmla="val -79793"/>
              <a:gd name="adj2" fmla="val 202102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800" dirty="0"/>
              <a:t>Larger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</a:rPr>
              <a:t> spread in middle 50%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FAF869-E605-2903-CC8A-D013CC3F41A1}"/>
              </a:ext>
            </a:extLst>
          </p:cNvPr>
          <p:cNvSpPr/>
          <p:nvPr/>
        </p:nvSpPr>
        <p:spPr bwMode="auto">
          <a:xfrm>
            <a:off x="5764967" y="3425252"/>
            <a:ext cx="382342" cy="524058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6AD6B7-A0F8-5C11-6454-6C07CBCFF85B}"/>
              </a:ext>
            </a:extLst>
          </p:cNvPr>
          <p:cNvSpPr/>
          <p:nvPr/>
        </p:nvSpPr>
        <p:spPr bwMode="auto">
          <a:xfrm>
            <a:off x="1256676" y="3432747"/>
            <a:ext cx="382342" cy="524058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69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EB0F6-F90F-E913-E38E-E51BA652F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C80CE-1BDF-D005-EF9D-00A96542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in Stage 1 (Decoding)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CD501-4F31-D010-8616-D0C2513C5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19600"/>
            <a:ext cx="8226425" cy="1384300"/>
          </a:xfrm>
        </p:spPr>
        <p:txBody>
          <a:bodyPr/>
          <a:lstStyle/>
          <a:p>
            <a:r>
              <a:rPr lang="en-US" sz="2400" dirty="0"/>
              <a:t>BIT performs a </a:t>
            </a:r>
            <a:r>
              <a:rPr lang="en-US" sz="2400" dirty="0">
                <a:solidFill>
                  <a:srgbClr val="0070C0"/>
                </a:solidFill>
              </a:rPr>
              <a:t>bit shuffle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Different implementations </a:t>
            </a:r>
            <a:r>
              <a:rPr lang="en-US" sz="2400" dirty="0"/>
              <a:t>based on </a:t>
            </a:r>
            <a:r>
              <a:rPr lang="en-US" sz="2400" dirty="0">
                <a:solidFill>
                  <a:srgbClr val="0070C0"/>
                </a:solidFill>
              </a:rPr>
              <a:t>word size</a:t>
            </a:r>
          </a:p>
          <a:p>
            <a:pPr lvl="1"/>
            <a:r>
              <a:rPr lang="en-US" sz="2000" dirty="0"/>
              <a:t>BIT_4/8 require synchronization, BIT_1/2 do not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C1046-0E49-0A5F-E4C0-778AC90D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C319F-8ABA-3110-9D1F-3899EB7D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24E08B-892C-791C-B9AC-7C7E89822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84042"/>
            <a:ext cx="3134186" cy="2768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976E3A-1189-0F32-ECFF-023214D26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84042"/>
            <a:ext cx="1828800" cy="276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125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BEEC7-BDE4-1495-0F7F-49CE6E18F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54AF9-7232-C470-6E79-B5D5F098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RLE in Stage 1 (Decoding)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FDA74-9777-F5C3-E8D3-770DB3F21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19600"/>
            <a:ext cx="8226425" cy="1384300"/>
          </a:xfrm>
        </p:spPr>
        <p:txBody>
          <a:bodyPr/>
          <a:lstStyle/>
          <a:p>
            <a:r>
              <a:rPr lang="en-US" sz="2400" dirty="0"/>
              <a:t>RLE performs </a:t>
            </a:r>
            <a:r>
              <a:rPr lang="en-US" sz="2400" dirty="0">
                <a:solidFill>
                  <a:srgbClr val="0070C0"/>
                </a:solidFill>
              </a:rPr>
              <a:t>run-length encoding</a:t>
            </a:r>
          </a:p>
          <a:p>
            <a:r>
              <a:rPr lang="en-US" sz="2400" dirty="0"/>
              <a:t>Note: LC skips decoding chunks that failed to compress</a:t>
            </a:r>
          </a:p>
          <a:p>
            <a:r>
              <a:rPr lang="en-US" sz="2400" dirty="0"/>
              <a:t>RLE is </a:t>
            </a:r>
            <a:r>
              <a:rPr lang="en-US" sz="2400" dirty="0">
                <a:solidFill>
                  <a:srgbClr val="0070C0"/>
                </a:solidFill>
              </a:rPr>
              <a:t>slowest for 4-bytes</a:t>
            </a:r>
            <a:r>
              <a:rPr lang="en-US" sz="2400" dirty="0"/>
              <a:t>, which </a:t>
            </a:r>
            <a:r>
              <a:rPr lang="en-US" sz="2400" dirty="0">
                <a:solidFill>
                  <a:srgbClr val="FF0000"/>
                </a:solidFill>
              </a:rPr>
              <a:t>matches 4-byte float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8EEA7-9061-37AF-2F3F-7B8FA779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76A92-E140-51CC-C318-F4FFAF3F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0950E9-1BD3-A103-ED73-A65408933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58077"/>
            <a:ext cx="3167210" cy="2797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57722A-50E6-7F2A-1C34-9CBEC8BF9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60840"/>
            <a:ext cx="1831699" cy="279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3145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ACDEF-03B3-6FFF-C0DB-2D39BD7C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0DF24-DFC5-8A96-BADF-A1F63E6E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9600" cy="4479925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</a:rPr>
              <a:t>Negligible</a:t>
            </a:r>
            <a:r>
              <a:rPr lang="en-US" sz="2800" dirty="0"/>
              <a:t> difference between NVCC and HIPCC</a:t>
            </a:r>
          </a:p>
          <a:p>
            <a:r>
              <a:rPr lang="en-US" sz="2800" dirty="0"/>
              <a:t>Clang: </a:t>
            </a:r>
            <a:r>
              <a:rPr lang="en-US" sz="2800" dirty="0">
                <a:solidFill>
                  <a:srgbClr val="FF0000"/>
                </a:solidFill>
              </a:rPr>
              <a:t>slower</a:t>
            </a:r>
            <a:r>
              <a:rPr lang="en-US" sz="2800" dirty="0"/>
              <a:t> encoding, </a:t>
            </a:r>
            <a:r>
              <a:rPr lang="en-US" sz="2800" dirty="0">
                <a:solidFill>
                  <a:srgbClr val="FF0000"/>
                </a:solidFill>
              </a:rPr>
              <a:t>faster</a:t>
            </a:r>
            <a:r>
              <a:rPr lang="en-US" sz="2800" dirty="0"/>
              <a:t> decoding</a:t>
            </a:r>
          </a:p>
          <a:p>
            <a:pPr lvl="1"/>
            <a:r>
              <a:rPr lang="en-US" sz="2400" dirty="0"/>
              <a:t>See paper for details</a:t>
            </a:r>
          </a:p>
          <a:p>
            <a:r>
              <a:rPr lang="en-US" sz="2800" dirty="0"/>
              <a:t>Interesting </a:t>
            </a:r>
            <a:r>
              <a:rPr lang="en-US" sz="2800" dirty="0">
                <a:solidFill>
                  <a:srgbClr val="0070C0"/>
                </a:solidFill>
              </a:rPr>
              <a:t>performance trends </a:t>
            </a:r>
            <a:r>
              <a:rPr lang="en-US" sz="2800" dirty="0"/>
              <a:t>for compressors</a:t>
            </a:r>
            <a:endParaRPr lang="en-US" sz="2400" dirty="0"/>
          </a:p>
          <a:p>
            <a:pPr lvl="1"/>
            <a:r>
              <a:rPr lang="en-US" sz="2400" dirty="0"/>
              <a:t>NVIDIA and AMD GPUs behave similarly</a:t>
            </a:r>
          </a:p>
          <a:p>
            <a:pPr lvl="1"/>
            <a:r>
              <a:rPr lang="en-US" sz="2400" dirty="0"/>
              <a:t>Reducers show most throughput variability</a:t>
            </a:r>
          </a:p>
          <a:p>
            <a:r>
              <a:rPr lang="en-US" sz="2800" dirty="0"/>
              <a:t>Full paper: word-size comparison </a:t>
            </a:r>
            <a:r>
              <a:rPr lang="en-US" sz="2800" dirty="0">
                <a:solidFill>
                  <a:srgbClr val="FF0000"/>
                </a:solidFill>
              </a:rPr>
              <a:t>and more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685E0-9E6F-F5B9-153C-F4A2AFA31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7B45D-0F86-F49C-F90C-5A79C1F2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5134FF6-1F96-A3D8-6498-365404E1E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7506118" y="4623604"/>
            <a:ext cx="1373882" cy="106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8920D1-690A-39AF-C40A-B7D21B18A051}"/>
              </a:ext>
            </a:extLst>
          </p:cNvPr>
          <p:cNvSpPr txBox="1"/>
          <p:nvPr/>
        </p:nvSpPr>
        <p:spPr>
          <a:xfrm>
            <a:off x="531813" y="4917318"/>
            <a:ext cx="4485110" cy="5663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latin typeface="+mn-lt"/>
              </a:rPr>
              <a:t>Acknowledgements</a:t>
            </a:r>
          </a:p>
          <a:p>
            <a:pPr>
              <a:buNone/>
            </a:pPr>
            <a:r>
              <a:rPr lang="en-US" sz="1400" dirty="0">
                <a:latin typeface="+mn-lt"/>
              </a:rPr>
              <a:t>U.S. DOE, Office of Science, Office of ASCR (DE-SC0022223)</a:t>
            </a:r>
          </a:p>
        </p:txBody>
      </p:sp>
      <p:pic>
        <p:nvPicPr>
          <p:cNvPr id="10" name="Picture 9" descr="A logo with a star&#10;&#10;AI-generated content may be incorrect.">
            <a:extLst>
              <a:ext uri="{FF2B5EF4-FFF2-40B4-BE49-F238E27FC236}">
                <a16:creationId xmlns:a16="http://schemas.microsoft.com/office/drawing/2014/main" id="{DADD0E6C-910D-5D0F-1249-086C488270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869" t="30040" r="11900" b="29472"/>
          <a:stretch>
            <a:fillRect/>
          </a:stretch>
        </p:blipFill>
        <p:spPr>
          <a:xfrm>
            <a:off x="5181600" y="4866921"/>
            <a:ext cx="2204343" cy="66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25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3A105-34FC-6302-A6D0-BA6D4E2A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DB7E2-6802-B4E5-5422-BBD1564A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58200" cy="4479925"/>
          </a:xfrm>
        </p:spPr>
        <p:txBody>
          <a:bodyPr anchor="ctr"/>
          <a:lstStyle/>
          <a:p>
            <a:r>
              <a:rPr lang="en-US" sz="2800" dirty="0"/>
              <a:t>Compilers affect the performance of programs</a:t>
            </a:r>
          </a:p>
          <a:p>
            <a:pPr lvl="1"/>
            <a:r>
              <a:rPr lang="en-US" sz="2400" dirty="0"/>
              <a:t>Compiler optimizations, library performance</a:t>
            </a:r>
          </a:p>
          <a:p>
            <a:r>
              <a:rPr lang="en-US" sz="2800" dirty="0"/>
              <a:t>NVIDIA GPUs can run </a:t>
            </a:r>
            <a:r>
              <a:rPr lang="en-US" sz="2800" dirty="0">
                <a:solidFill>
                  <a:srgbClr val="0070C0"/>
                </a:solidFill>
              </a:rPr>
              <a:t>CUDA</a:t>
            </a:r>
            <a:r>
              <a:rPr lang="en-US" sz="2800" dirty="0"/>
              <a:t> code</a:t>
            </a:r>
          </a:p>
          <a:p>
            <a:pPr lvl="1"/>
            <a:r>
              <a:rPr lang="en-US" sz="2400" dirty="0"/>
              <a:t>Compiled by </a:t>
            </a:r>
            <a:r>
              <a:rPr lang="en-US" sz="2400" dirty="0">
                <a:solidFill>
                  <a:srgbClr val="FF0000"/>
                </a:solidFill>
              </a:rPr>
              <a:t>NVCC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FF0000"/>
                </a:solidFill>
              </a:rPr>
              <a:t>Clang</a:t>
            </a:r>
          </a:p>
          <a:p>
            <a:r>
              <a:rPr lang="en-US" sz="2800" dirty="0"/>
              <a:t>NVIDIA </a:t>
            </a:r>
            <a:r>
              <a:rPr lang="en-US" sz="2800" i="1" dirty="0"/>
              <a:t>and</a:t>
            </a:r>
            <a:r>
              <a:rPr lang="en-US" sz="2800" dirty="0"/>
              <a:t> AMD GPUs can run </a:t>
            </a:r>
            <a:r>
              <a:rPr lang="en-US" sz="2800" dirty="0">
                <a:solidFill>
                  <a:srgbClr val="0070C0"/>
                </a:solidFill>
              </a:rPr>
              <a:t>HIP</a:t>
            </a:r>
            <a:r>
              <a:rPr lang="en-US" sz="2800" dirty="0"/>
              <a:t> code</a:t>
            </a:r>
          </a:p>
          <a:p>
            <a:pPr lvl="1"/>
            <a:r>
              <a:rPr lang="en-US" sz="2400" dirty="0"/>
              <a:t>Compiled by </a:t>
            </a:r>
            <a:r>
              <a:rPr lang="en-US" sz="2400" dirty="0">
                <a:solidFill>
                  <a:srgbClr val="FF0000"/>
                </a:solidFill>
              </a:rPr>
              <a:t>HIPCC</a:t>
            </a:r>
          </a:p>
          <a:p>
            <a:pPr lvl="1"/>
            <a:r>
              <a:rPr lang="en-US" sz="2400" dirty="0"/>
              <a:t>HIPIFY converts CUDA to HIP</a:t>
            </a:r>
          </a:p>
          <a:p>
            <a:r>
              <a:rPr lang="en-US" sz="2800" dirty="0"/>
              <a:t>Are there performance differences when the </a:t>
            </a:r>
            <a:r>
              <a:rPr lang="en-US" sz="2800" dirty="0">
                <a:solidFill>
                  <a:srgbClr val="0070C0"/>
                </a:solidFill>
              </a:rPr>
              <a:t>same compressor </a:t>
            </a:r>
            <a:r>
              <a:rPr lang="en-US" sz="2800" dirty="0"/>
              <a:t>is compiled by </a:t>
            </a:r>
            <a:r>
              <a:rPr lang="en-US" sz="2800" dirty="0">
                <a:solidFill>
                  <a:srgbClr val="FF0000"/>
                </a:solidFill>
              </a:rPr>
              <a:t>different compilers</a:t>
            </a:r>
            <a:r>
              <a:rPr lang="en-US" sz="2800" dirty="0"/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CE612-4254-B0CC-A258-CB7EE329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DB138-0866-71B8-3589-949B33C7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 descr="https://clipart-library.com/img/1973603.png">
            <a:extLst>
              <a:ext uri="{FF2B5EF4-FFF2-40B4-BE49-F238E27FC236}">
                <a16:creationId xmlns:a16="http://schemas.microsoft.com/office/drawing/2014/main" id="{3019202B-31B8-A4B3-4E52-599E41A17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674142" y="2743200"/>
            <a:ext cx="1012658" cy="10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620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AA6E9-FBFB-7B5A-5D49-FC09CB7D6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D84A8-7BA3-3124-6FE7-10D2ED62D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95600"/>
            <a:ext cx="8305800" cy="2846765"/>
          </a:xfrm>
        </p:spPr>
        <p:txBody>
          <a:bodyPr anchor="ctr"/>
          <a:lstStyle/>
          <a:p>
            <a:r>
              <a:rPr lang="en-US" sz="2800" dirty="0"/>
              <a:t>LC generates </a:t>
            </a:r>
            <a:r>
              <a:rPr lang="en-US" sz="2800" dirty="0">
                <a:solidFill>
                  <a:srgbClr val="FF0000"/>
                </a:solidFill>
              </a:rPr>
              <a:t>compression pipelines </a:t>
            </a:r>
            <a:r>
              <a:rPr lang="en-US" sz="2800" dirty="0"/>
              <a:t>from a library of data transformations (</a:t>
            </a:r>
            <a:r>
              <a:rPr lang="en-US" sz="2800" dirty="0">
                <a:solidFill>
                  <a:srgbClr val="0070C0"/>
                </a:solidFill>
              </a:rPr>
              <a:t>components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Some components reduce the data size (reducers)</a:t>
            </a:r>
          </a:p>
          <a:p>
            <a:pPr lvl="1"/>
            <a:r>
              <a:rPr lang="en-US" sz="2400" dirty="0"/>
              <a:t>Others modify data to expose redundancies</a:t>
            </a:r>
          </a:p>
          <a:p>
            <a:r>
              <a:rPr lang="en-US" sz="2800" dirty="0"/>
              <a:t>62 components and 3 stages yields </a:t>
            </a:r>
            <a:r>
              <a:rPr lang="en-US" sz="2800" dirty="0">
                <a:solidFill>
                  <a:srgbClr val="0070C0"/>
                </a:solidFill>
              </a:rPr>
              <a:t>107,632 pipelines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Position </a:t>
            </a:r>
            <a:r>
              <a:rPr lang="en-US" sz="2400" dirty="0"/>
              <a:t>of component can affect </a:t>
            </a:r>
            <a:r>
              <a:rPr lang="en-US" sz="2400" dirty="0">
                <a:solidFill>
                  <a:srgbClr val="FF0000"/>
                </a:solidFill>
              </a:rPr>
              <a:t>runtime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E19B1-4D95-8307-F80C-3C3044D2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6F6EE-2C8A-9245-0E68-FA93C0D2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7049CC9-3D1B-72E2-2856-9B6693C94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0300" y="1445334"/>
            <a:ext cx="4343400" cy="12858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EC4E625-0A23-B16B-DE81-8699C124A2AC}"/>
              </a:ext>
            </a:extLst>
          </p:cNvPr>
          <p:cNvGrpSpPr/>
          <p:nvPr/>
        </p:nvGrpSpPr>
        <p:grpSpPr>
          <a:xfrm>
            <a:off x="7010400" y="513417"/>
            <a:ext cx="1828157" cy="1348066"/>
            <a:chOff x="7107103" y="279875"/>
            <a:chExt cx="1828157" cy="13480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6BCC88-036F-01DA-BC0F-EEB1FF6E3DD1}"/>
                </a:ext>
              </a:extLst>
            </p:cNvPr>
            <p:cNvSpPr txBox="1"/>
            <p:nvPr/>
          </p:nvSpPr>
          <p:spPr>
            <a:xfrm>
              <a:off x="7107103" y="279875"/>
              <a:ext cx="1828157" cy="1346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en-US" sz="1400" dirty="0">
                <a:latin typeface="+mn-lt"/>
              </a:endParaRPr>
            </a:p>
          </p:txBody>
        </p:sp>
        <p:pic>
          <p:nvPicPr>
            <p:cNvPr id="8" name="Picture 7" descr="A qr code with text&#10;&#10;AI-generated content may be incorrect.">
              <a:extLst>
                <a:ext uri="{FF2B5EF4-FFF2-40B4-BE49-F238E27FC236}">
                  <a16:creationId xmlns:a16="http://schemas.microsoft.com/office/drawing/2014/main" id="{A25C4E63-1825-2302-4E25-A10FEE552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19620"/>
            <a:stretch>
              <a:fillRect/>
            </a:stretch>
          </p:blipFill>
          <p:spPr>
            <a:xfrm>
              <a:off x="7888967" y="356064"/>
              <a:ext cx="963493" cy="95596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CCC4AB-AE2C-0F0C-1E83-BEE58751DC47}"/>
                </a:ext>
              </a:extLst>
            </p:cNvPr>
            <p:cNvSpPr txBox="1"/>
            <p:nvPr/>
          </p:nvSpPr>
          <p:spPr>
            <a:xfrm>
              <a:off x="7127610" y="1350942"/>
              <a:ext cx="17871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200" b="1" dirty="0" err="1">
                  <a:latin typeface="+mn-lt"/>
                </a:rPr>
                <a:t>burtscher</a:t>
              </a:r>
              <a:r>
                <a:rPr lang="en-US" sz="1200" b="1" dirty="0">
                  <a:latin typeface="+mn-lt"/>
                </a:rPr>
                <a:t>/LC-framework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09C5CB1-0D6F-D4E4-2864-286668964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20935" y="584664"/>
              <a:ext cx="550211" cy="538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7370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3BB8-38F9-45AB-F0BF-8FD27EAE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E31E9-590F-B0E0-AC86-7739343AE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382000" cy="4479925"/>
          </a:xfrm>
        </p:spPr>
        <p:txBody>
          <a:bodyPr anchor="ctr"/>
          <a:lstStyle/>
          <a:p>
            <a:r>
              <a:rPr lang="en-US" dirty="0"/>
              <a:t>Update LC for </a:t>
            </a:r>
            <a:r>
              <a:rPr lang="en-US" dirty="0">
                <a:solidFill>
                  <a:srgbClr val="0070C0"/>
                </a:solidFill>
              </a:rPr>
              <a:t>compatibility</a:t>
            </a:r>
            <a:r>
              <a:rPr lang="en-US" dirty="0"/>
              <a:t> with compilers for NVIDIA and AMD GPUs</a:t>
            </a:r>
          </a:p>
          <a:p>
            <a:pPr lvl="2"/>
            <a:endParaRPr lang="en-US" dirty="0"/>
          </a:p>
          <a:p>
            <a:r>
              <a:rPr lang="en-US" dirty="0"/>
              <a:t>Measure performance of </a:t>
            </a:r>
            <a:r>
              <a:rPr lang="en-US" dirty="0">
                <a:solidFill>
                  <a:srgbClr val="0070C0"/>
                </a:solidFill>
              </a:rPr>
              <a:t>62 components </a:t>
            </a:r>
            <a:r>
              <a:rPr lang="en-US" dirty="0"/>
              <a:t>from LC</a:t>
            </a:r>
          </a:p>
          <a:p>
            <a:pPr lvl="2"/>
            <a:endParaRPr lang="en-US" dirty="0"/>
          </a:p>
          <a:p>
            <a:r>
              <a:rPr lang="en-US" dirty="0"/>
              <a:t>Identify </a:t>
            </a:r>
            <a:r>
              <a:rPr lang="en-US" dirty="0">
                <a:solidFill>
                  <a:srgbClr val="FF0000"/>
                </a:solidFill>
              </a:rPr>
              <a:t>interesting performance trends </a:t>
            </a:r>
            <a:r>
              <a:rPr lang="en-US" dirty="0"/>
              <a:t>between codes on several GPUs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AF63C-70D3-5845-329D-D23F07C4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10FB4-73B7-854C-0372-758E2E31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180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42933-516E-D65E-EF42-8579E8389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85B4-D464-9DFA-797E-23BCB2E5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Compilers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D0BC-9292-A528-0FCB-F9C3635C0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03" y="1295400"/>
            <a:ext cx="8226425" cy="4479925"/>
          </a:xfrm>
        </p:spPr>
        <p:txBody>
          <a:bodyPr/>
          <a:lstStyle/>
          <a:p>
            <a:r>
              <a:rPr lang="en-US" dirty="0"/>
              <a:t>NVCC</a:t>
            </a:r>
          </a:p>
          <a:p>
            <a:pPr lvl="1"/>
            <a:r>
              <a:rPr lang="en-US" dirty="0"/>
              <a:t>NVIDIA’s </a:t>
            </a:r>
            <a:r>
              <a:rPr lang="en-US" dirty="0">
                <a:solidFill>
                  <a:srgbClr val="0070C0"/>
                </a:solidFill>
              </a:rPr>
              <a:t>proprietary</a:t>
            </a:r>
            <a:r>
              <a:rPr lang="en-US" dirty="0"/>
              <a:t> CUDA compiler</a:t>
            </a:r>
          </a:p>
          <a:p>
            <a:r>
              <a:rPr lang="en-US" dirty="0"/>
              <a:t>Clang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Open-source</a:t>
            </a:r>
            <a:r>
              <a:rPr lang="en-US" dirty="0"/>
              <a:t>, LLVM-based</a:t>
            </a:r>
          </a:p>
          <a:p>
            <a:pPr lvl="1"/>
            <a:r>
              <a:rPr lang="en-US" dirty="0"/>
              <a:t>Supports CUDA</a:t>
            </a:r>
          </a:p>
          <a:p>
            <a:r>
              <a:rPr lang="en-US" dirty="0"/>
              <a:t>HIPCC</a:t>
            </a:r>
          </a:p>
          <a:p>
            <a:pPr lvl="1"/>
            <a:r>
              <a:rPr lang="en-US" dirty="0"/>
              <a:t>Compiles HIP code (</a:t>
            </a:r>
            <a:r>
              <a:rPr lang="en-US" dirty="0">
                <a:solidFill>
                  <a:srgbClr val="0070C0"/>
                </a:solidFill>
              </a:rPr>
              <a:t>CUDA-like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 NVIDIA GPUs: </a:t>
            </a:r>
            <a:r>
              <a:rPr lang="en-US" dirty="0">
                <a:solidFill>
                  <a:srgbClr val="FF0000"/>
                </a:solidFill>
              </a:rPr>
              <a:t>Calls NVCC</a:t>
            </a:r>
            <a:r>
              <a:rPr lang="en-US" dirty="0"/>
              <a:t>, includes HIP libraries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F5EF6-72BC-D81C-6B73-77D2E0A7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77DC7-58D6-42BD-4757-47812BE3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A logo of a company&#10;&#10;AI-generated content may be incorrect.">
            <a:extLst>
              <a:ext uri="{FF2B5EF4-FFF2-40B4-BE49-F238E27FC236}">
                <a16:creationId xmlns:a16="http://schemas.microsoft.com/office/drawing/2014/main" id="{9193D063-7D82-DC2D-CB1D-77F4F16A2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t="9978" r="18359" b="10034"/>
          <a:stretch/>
        </p:blipFill>
        <p:spPr>
          <a:xfrm>
            <a:off x="7160523" y="1521305"/>
            <a:ext cx="928553" cy="1010948"/>
          </a:xfrm>
          <a:prstGeom prst="rect">
            <a:avLst/>
          </a:prstGeom>
        </p:spPr>
      </p:pic>
      <p:pic>
        <p:nvPicPr>
          <p:cNvPr id="9" name="Picture 8" descr="A silver dragon with wings and blue eyes&#10;&#10;AI-generated content may be incorrect.">
            <a:extLst>
              <a:ext uri="{FF2B5EF4-FFF2-40B4-BE49-F238E27FC236}">
                <a16:creationId xmlns:a16="http://schemas.microsoft.com/office/drawing/2014/main" id="{049EE2AD-B6C2-AF9E-3855-3F09FC4BC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4000"/>
          <a:stretch/>
        </p:blipFill>
        <p:spPr>
          <a:xfrm>
            <a:off x="7010400" y="2743200"/>
            <a:ext cx="1240899" cy="967901"/>
          </a:xfrm>
          <a:prstGeom prst="rect">
            <a:avLst/>
          </a:prstGeom>
        </p:spPr>
      </p:pic>
      <p:pic>
        <p:nvPicPr>
          <p:cNvPr id="11" name="Picture 1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68F9F705-452B-F153-2531-D240068345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38" y="4079990"/>
            <a:ext cx="1048922" cy="51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2496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9D554-5C30-BC23-EFC8-4191B28B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Component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0E378-E3FA-2029-341D-8C778E021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Mutators</a:t>
            </a:r>
            <a:r>
              <a:rPr lang="en-US" dirty="0"/>
              <a:t> (no compression)</a:t>
            </a:r>
          </a:p>
          <a:p>
            <a:pPr lvl="1"/>
            <a:r>
              <a:rPr lang="en-US" dirty="0"/>
              <a:t>Computationally </a:t>
            </a:r>
            <a:r>
              <a:rPr lang="en-US" dirty="0">
                <a:solidFill>
                  <a:srgbClr val="0070C0"/>
                </a:solidFill>
              </a:rPr>
              <a:t>transform</a:t>
            </a:r>
            <a:r>
              <a:rPr lang="en-US" dirty="0"/>
              <a:t> each value in place</a:t>
            </a:r>
          </a:p>
          <a:p>
            <a:r>
              <a:rPr lang="en-US" b="1" dirty="0"/>
              <a:t>Shufflers </a:t>
            </a:r>
            <a:r>
              <a:rPr lang="en-US" dirty="0"/>
              <a:t>(no compression)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Rearrange</a:t>
            </a:r>
            <a:r>
              <a:rPr lang="en-US" dirty="0"/>
              <a:t> the order of values</a:t>
            </a:r>
          </a:p>
          <a:p>
            <a:r>
              <a:rPr lang="en-US" b="1" dirty="0"/>
              <a:t>Predictors</a:t>
            </a:r>
            <a:r>
              <a:rPr lang="en-US" dirty="0"/>
              <a:t> (no compression)</a:t>
            </a:r>
          </a:p>
          <a:p>
            <a:pPr lvl="1"/>
            <a:r>
              <a:rPr lang="en-US" dirty="0"/>
              <a:t>Guess the next value from prior value(s)</a:t>
            </a:r>
          </a:p>
          <a:p>
            <a:pPr lvl="1"/>
            <a:r>
              <a:rPr lang="en-US" dirty="0"/>
              <a:t>Compute </a:t>
            </a:r>
            <a:r>
              <a:rPr lang="en-US" dirty="0">
                <a:solidFill>
                  <a:srgbClr val="0070C0"/>
                </a:solidFill>
              </a:rPr>
              <a:t>residuals</a:t>
            </a:r>
            <a:r>
              <a:rPr lang="en-US" dirty="0"/>
              <a:t> that cluster around zero</a:t>
            </a:r>
          </a:p>
          <a:p>
            <a:r>
              <a:rPr lang="en-US" b="1" dirty="0"/>
              <a:t>Reducers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Compress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data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07579-7EB0-1187-4631-8A5224D9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FCC4B-89D9-8878-DA71-91EAE71F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234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B9A2-8993-9E06-D3A8-4A29E6FEA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Evaluated Components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5A579-5E99-23E4-AB79-E2A6C8A6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A1CAB-B456-5B0F-5F07-3EE568A6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5CF06D-B906-8F87-8D50-0DE3D35E2319}"/>
              </a:ext>
            </a:extLst>
          </p:cNvPr>
          <p:cNvSpPr txBox="1">
            <a:spLocks/>
          </p:cNvSpPr>
          <p:nvPr/>
        </p:nvSpPr>
        <p:spPr bwMode="auto">
          <a:xfrm>
            <a:off x="455613" y="4419600"/>
            <a:ext cx="8226425" cy="104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err="1">
                <a:solidFill>
                  <a:srgbClr val="0070C0"/>
                </a:solidFill>
              </a:rPr>
              <a:t>i</a:t>
            </a:r>
            <a:r>
              <a:rPr lang="en-US" sz="2400" kern="0" dirty="0">
                <a:solidFill>
                  <a:srgbClr val="0070C0"/>
                </a:solidFill>
              </a:rPr>
              <a:t>/j</a:t>
            </a:r>
            <a:r>
              <a:rPr lang="en-US" sz="2400" b="1" kern="0" dirty="0">
                <a:solidFill>
                  <a:srgbClr val="0070C0"/>
                </a:solidFill>
              </a:rPr>
              <a:t> </a:t>
            </a:r>
            <a:r>
              <a:rPr lang="en-US" sz="2400" kern="0" dirty="0"/>
              <a:t>refer to the </a:t>
            </a:r>
            <a:r>
              <a:rPr lang="en-US" sz="2400" kern="0" dirty="0" err="1">
                <a:solidFill>
                  <a:srgbClr val="0070C0"/>
                </a:solidFill>
              </a:rPr>
              <a:t>wordsize</a:t>
            </a:r>
            <a:r>
              <a:rPr lang="en-US" sz="2400" kern="0" dirty="0"/>
              <a:t> of the component (1, 2, 4, 8 bytes)</a:t>
            </a:r>
          </a:p>
          <a:p>
            <a:r>
              <a:rPr lang="en-US" sz="2400" kern="0" dirty="0"/>
              <a:t>Components have </a:t>
            </a:r>
            <a:r>
              <a:rPr lang="en-US" sz="2400" kern="0" dirty="0">
                <a:solidFill>
                  <a:srgbClr val="FF0000"/>
                </a:solidFill>
              </a:rPr>
              <a:t>diverse algorithmic complexities</a:t>
            </a:r>
            <a:endParaRPr lang="en-US" sz="2000" kern="0" dirty="0">
              <a:solidFill>
                <a:srgbClr val="FF0000"/>
              </a:solidFill>
            </a:endParaRPr>
          </a:p>
        </p:txBody>
      </p:sp>
      <p:pic>
        <p:nvPicPr>
          <p:cNvPr id="6" name="Picture 5" descr="A table with text on it&#10;&#10;AI-generated content may be incorrect.">
            <a:extLst>
              <a:ext uri="{FF2B5EF4-FFF2-40B4-BE49-F238E27FC236}">
                <a16:creationId xmlns:a16="http://schemas.microsoft.com/office/drawing/2014/main" id="{3A8E2649-E1C4-524B-D459-450183264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8"/>
          <a:stretch>
            <a:fillRect/>
          </a:stretch>
        </p:blipFill>
        <p:spPr>
          <a:xfrm>
            <a:off x="2356854" y="1828800"/>
            <a:ext cx="4430291" cy="213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097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0AF7-8CAC-1039-4305-2A1220C0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LC for Compatibility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F250-BF52-B588-3C23-38E80B0E0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HIPIFY</a:t>
            </a:r>
            <a:r>
              <a:rPr lang="en-US" dirty="0"/>
              <a:t> handles find-and-replace function names</a:t>
            </a:r>
          </a:p>
          <a:p>
            <a:pPr lvl="1"/>
            <a:r>
              <a:rPr lang="en-US" dirty="0"/>
              <a:t>E.g., </a:t>
            </a:r>
            <a:r>
              <a:rPr lang="en-US" dirty="0" err="1">
                <a:latin typeface="Consolas" panose="020B0609020204030204" pitchFamily="49" charset="0"/>
              </a:rPr>
              <a:t>cudaMemcpy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→ </a:t>
            </a:r>
            <a:r>
              <a:rPr lang="en-US" dirty="0" err="1">
                <a:latin typeface="Consolas" panose="020B0609020204030204" pitchFamily="49" charset="0"/>
              </a:rPr>
              <a:t>hipMemcpy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2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Work around </a:t>
            </a:r>
            <a:r>
              <a:rPr lang="en-US" dirty="0">
                <a:solidFill>
                  <a:srgbClr val="0070C0"/>
                </a:solidFill>
              </a:rPr>
              <a:t>unsupported primitives</a:t>
            </a:r>
          </a:p>
          <a:p>
            <a:pPr lvl="1"/>
            <a:r>
              <a:rPr lang="en-US" dirty="0"/>
              <a:t>E.g., block-scope atomics are not supported on HIP</a:t>
            </a:r>
          </a:p>
          <a:p>
            <a:pPr lvl="2"/>
            <a:r>
              <a:rPr lang="en-US" dirty="0"/>
              <a:t>Solution: Fall back to device-scope atomics on HIP</a:t>
            </a:r>
          </a:p>
          <a:p>
            <a:pPr lvl="2"/>
            <a:endParaRPr lang="en-US" dirty="0"/>
          </a:p>
          <a:p>
            <a:r>
              <a:rPr lang="en-US" dirty="0"/>
              <a:t>Update code to support </a:t>
            </a:r>
            <a:r>
              <a:rPr lang="en-US" dirty="0">
                <a:solidFill>
                  <a:srgbClr val="0070C0"/>
                </a:solidFill>
              </a:rPr>
              <a:t>64-thread </a:t>
            </a:r>
            <a:r>
              <a:rPr lang="en-US" dirty="0" err="1">
                <a:solidFill>
                  <a:srgbClr val="0070C0"/>
                </a:solidFill>
              </a:rPr>
              <a:t>warpsize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Required by certain AMD GPUs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971FC-2C7D-A06C-8203-90BBE0FD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8B035-CB13-3D88-3403-9B83B9C6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933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944D6-AFEE-3B5A-9AA2-CAF86C6C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FB8F2-7447-50F0-2DD2-C213EFA2A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 </a:t>
            </a:r>
            <a:r>
              <a:rPr lang="en-US" dirty="0">
                <a:solidFill>
                  <a:srgbClr val="0070C0"/>
                </a:solidFill>
              </a:rPr>
              <a:t>encoding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decoding</a:t>
            </a:r>
            <a:r>
              <a:rPr lang="en-US" dirty="0"/>
              <a:t> throughputs for all pipelines on all inputs</a:t>
            </a:r>
          </a:p>
          <a:p>
            <a:r>
              <a:rPr lang="en-US" dirty="0"/>
              <a:t>Repeat for each tested compiler</a:t>
            </a:r>
          </a:p>
          <a:p>
            <a:pPr lvl="1"/>
            <a:r>
              <a:rPr lang="en-US" dirty="0"/>
              <a:t>On each compatible GPU</a:t>
            </a:r>
          </a:p>
          <a:p>
            <a:pPr lvl="1"/>
            <a:r>
              <a:rPr lang="en-US" dirty="0"/>
              <a:t>Compression ratio is </a:t>
            </a:r>
            <a:r>
              <a:rPr lang="en-US" dirty="0">
                <a:solidFill>
                  <a:srgbClr val="0070C0"/>
                </a:solidFill>
              </a:rPr>
              <a:t>always equal</a:t>
            </a:r>
          </a:p>
          <a:p>
            <a:r>
              <a:rPr lang="en-US" dirty="0"/>
              <a:t>Aggregate throughputs </a:t>
            </a:r>
            <a:r>
              <a:rPr lang="en-US" dirty="0">
                <a:solidFill>
                  <a:srgbClr val="FF0000"/>
                </a:solidFill>
              </a:rPr>
              <a:t>across each dimension</a:t>
            </a:r>
            <a:endParaRPr lang="en-US" dirty="0"/>
          </a:p>
          <a:p>
            <a:pPr lvl="1"/>
            <a:r>
              <a:rPr lang="en-US" dirty="0"/>
              <a:t>Word size (1, 2, 4, 8 bytes)</a:t>
            </a:r>
          </a:p>
          <a:p>
            <a:pPr lvl="1"/>
            <a:r>
              <a:rPr lang="en-US" dirty="0"/>
              <a:t>Component type (mutator, shuffler, etc.)</a:t>
            </a:r>
          </a:p>
          <a:p>
            <a:pPr lvl="1"/>
            <a:r>
              <a:rPr lang="en-US" dirty="0"/>
              <a:t>Component (TCMS, TCNB, DBEFS, etc.)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1A067-7779-6DD2-C0B0-F84C770D3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81801-AA82-8666-21FF-F0991679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65E55A3-1404-0700-FD01-8EECB1D74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175480"/>
            <a:ext cx="1280680" cy="128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0283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897</Words>
  <Application>Microsoft Macintosh PowerPoint</Application>
  <PresentationFormat>On-screen Show (4:3)</PresentationFormat>
  <Paragraphs>161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Consolas</vt:lpstr>
      <vt:lpstr>Tahoma</vt:lpstr>
      <vt:lpstr>Wingdings</vt:lpstr>
      <vt:lpstr>Blends</vt:lpstr>
      <vt:lpstr>Characterizing the Performance of Parallel Data-Compression Algorithms across Compilers and GPUs</vt:lpstr>
      <vt:lpstr>Motivation</vt:lpstr>
      <vt:lpstr>LC Framework</vt:lpstr>
      <vt:lpstr>Overview</vt:lpstr>
      <vt:lpstr>Background: Compilers</vt:lpstr>
      <vt:lpstr>Background: Component Types</vt:lpstr>
      <vt:lpstr>Evaluated Components</vt:lpstr>
      <vt:lpstr>Updating LC for Compatibility</vt:lpstr>
      <vt:lpstr>Evaluation Methodology</vt:lpstr>
      <vt:lpstr>Evaluation Methodology</vt:lpstr>
      <vt:lpstr>Results</vt:lpstr>
      <vt:lpstr>Comparing GPUs (Encoding)</vt:lpstr>
      <vt:lpstr>Comparing GPUs (Decoding)</vt:lpstr>
      <vt:lpstr>Stage-1 Component (Encoding)</vt:lpstr>
      <vt:lpstr>Stage-1 Component (Decoding)</vt:lpstr>
      <vt:lpstr>BIT in Stage 1 (Decoding)</vt:lpstr>
      <vt:lpstr>RLE in Stage 1 (Decoding)</vt:lpstr>
      <vt:lpstr>Summary and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2024-07-23T13:19:13Z</dcterms:created>
  <dcterms:modified xsi:type="dcterms:W3CDTF">2025-11-17T22:43:49Z</dcterms:modified>
</cp:coreProperties>
</file>