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 autoCompressPictures="0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736" r:id="rId2"/>
    <p:sldId id="750" r:id="rId3"/>
    <p:sldId id="714" r:id="rId4"/>
    <p:sldId id="715" r:id="rId5"/>
    <p:sldId id="720" r:id="rId6"/>
    <p:sldId id="728" r:id="rId7"/>
    <p:sldId id="747" r:id="rId8"/>
    <p:sldId id="748" r:id="rId9"/>
    <p:sldId id="749" r:id="rId10"/>
    <p:sldId id="717" r:id="rId11"/>
    <p:sldId id="723" r:id="rId12"/>
    <p:sldId id="721" r:id="rId13"/>
    <p:sldId id="733" r:id="rId14"/>
    <p:sldId id="743" r:id="rId15"/>
    <p:sldId id="731" r:id="rId16"/>
    <p:sldId id="729" r:id="rId17"/>
    <p:sldId id="730" r:id="rId18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5E8D4"/>
    <a:srgbClr val="FFF2CC"/>
    <a:srgbClr val="DAE8FC"/>
    <a:srgbClr val="F8CECC"/>
    <a:srgbClr val="0070C0"/>
    <a:srgbClr val="FFCF01"/>
    <a:srgbClr val="FFFFFF"/>
    <a:srgbClr val="C6D9F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1" autoAdjust="0"/>
    <p:restoredTop sz="83630" autoAdjust="0"/>
  </p:normalViewPr>
  <p:slideViewPr>
    <p:cSldViewPr>
      <p:cViewPr varScale="1">
        <p:scale>
          <a:sx n="131" d="100"/>
          <a:sy n="131" d="100"/>
        </p:scale>
        <p:origin x="22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11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80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7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59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1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38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D75F7-BC8D-5B87-4338-BA115ABB0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8BAB68-E0D4-FB69-4622-D6F636A893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286355-8F7B-3E96-AAD7-7954D11093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8603F-F113-5442-C80F-E713E7157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7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6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70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50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34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9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19653-BCAB-7AE3-1791-BA24813DF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D6F4C2-0E35-65C5-4EFE-48E8017E10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27C9AA-CB8A-0A63-1FDD-49DA0104D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9028F-BFBC-9A03-D82A-D32906069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15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0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March 2011</a:t>
            </a:r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3276600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CB6DC2A9-8E48-4712-9145-167BB8E3D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268025"/>
            <a:ext cx="8226425" cy="1830387"/>
          </a:xfrm>
        </p:spPr>
        <p:txBody>
          <a:bodyPr/>
          <a:lstStyle/>
          <a:p>
            <a:r>
              <a:rPr lang="en-US" sz="3200" b="1" dirty="0"/>
              <a:t>Building </a:t>
            </a:r>
            <a:r>
              <a:rPr lang="en-US" sz="3200" b="1" i="1" dirty="0"/>
              <a:t>n</a:t>
            </a:r>
            <a:r>
              <a:rPr lang="en-US" sz="3200" b="1" dirty="0"/>
              <a:t>-Dimensional Trees for Resolution-Based Progressive Compression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51972"/>
            <a:ext cx="8226425" cy="715228"/>
          </a:xfrm>
        </p:spPr>
        <p:txBody>
          <a:bodyPr/>
          <a:lstStyle/>
          <a:p>
            <a:r>
              <a:rPr lang="en-US" sz="2400" dirty="0"/>
              <a:t> </a:t>
            </a:r>
            <a:r>
              <a:rPr lang="en-US" sz="2800" b="1" dirty="0"/>
              <a:t>Brandon Alexander Burtchell </a:t>
            </a:r>
            <a:r>
              <a:rPr lang="en-US" sz="2800" dirty="0"/>
              <a:t>and Martin </a:t>
            </a:r>
            <a:r>
              <a:rPr lang="en-US" sz="2800" dirty="0" err="1"/>
              <a:t>Burtscher</a:t>
            </a:r>
            <a:endParaRPr lang="en-US" sz="2800" dirty="0"/>
          </a:p>
          <a:p>
            <a:r>
              <a:rPr lang="en-US" sz="2800" dirty="0"/>
              <a:t>Department of Computer Science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5486400" y="4517328"/>
            <a:ext cx="1451450" cy="112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logo with a star&#10;&#10;AI-generated content may be incorrect.">
            <a:extLst>
              <a:ext uri="{FF2B5EF4-FFF2-40B4-BE49-F238E27FC236}">
                <a16:creationId xmlns:a16="http://schemas.microsoft.com/office/drawing/2014/main" id="{C0C813FD-DDE5-A195-395F-1A8E19363E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869" t="30040" r="11900" b="29472"/>
          <a:stretch>
            <a:fillRect/>
          </a:stretch>
        </p:blipFill>
        <p:spPr>
          <a:xfrm>
            <a:off x="2206150" y="4720760"/>
            <a:ext cx="2781731" cy="84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908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B81D-E8F3-6645-1467-9037BA6B4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dirty="0"/>
              <a:t>-Dimensional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6257A-4F41-A8E3-3AC8-FF7CD22B6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FF0000"/>
                </a:solidFill>
              </a:rPr>
              <a:t>Groups</a:t>
            </a:r>
            <a:r>
              <a:rPr lang="en-US" dirty="0"/>
              <a:t> change according to </a:t>
            </a:r>
            <a:r>
              <a:rPr lang="en-US" dirty="0">
                <a:solidFill>
                  <a:srgbClr val="0070C0"/>
                </a:solidFill>
              </a:rPr>
              <a:t>dimensions</a:t>
            </a:r>
            <a:r>
              <a:rPr lang="en-US" dirty="0"/>
              <a:t> of input</a:t>
            </a:r>
          </a:p>
          <a:p>
            <a:pPr lvl="1"/>
            <a:r>
              <a:rPr lang="en-US" dirty="0"/>
              <a:t>1D: pair of 2 values</a:t>
            </a:r>
          </a:p>
          <a:p>
            <a:pPr lvl="1"/>
            <a:r>
              <a:rPr lang="en-US" dirty="0"/>
              <a:t>2D: square of 4 values</a:t>
            </a:r>
          </a:p>
          <a:p>
            <a:pPr lvl="1"/>
            <a:r>
              <a:rPr lang="en-US" dirty="0"/>
              <a:t>3D: cube of 8 values</a:t>
            </a:r>
          </a:p>
          <a:p>
            <a:pPr lvl="1"/>
            <a:r>
              <a:rPr lang="en-US" i="1" dirty="0" err="1"/>
              <a:t>n</a:t>
            </a:r>
            <a:r>
              <a:rPr lang="en-US" dirty="0" err="1"/>
              <a:t>D</a:t>
            </a:r>
            <a:r>
              <a:rPr lang="en-US" dirty="0"/>
              <a:t>: hypercube of </a:t>
            </a:r>
            <a:r>
              <a:rPr lang="en-US" dirty="0">
                <a:solidFill>
                  <a:srgbClr val="0070C0"/>
                </a:solidFill>
              </a:rPr>
              <a:t>2</a:t>
            </a:r>
            <a:r>
              <a:rPr lang="en-US" i="1" baseline="30000" dirty="0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values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62055-6426-8C6B-F94E-38AC8B93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6E09D-69EC-FD69-335A-FE4D1967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4E87DC-84C8-4DAA-0CAD-9CA793735E51}"/>
              </a:ext>
            </a:extLst>
          </p:cNvPr>
          <p:cNvCxnSpPr>
            <a:cxnSpLocks/>
          </p:cNvCxnSpPr>
          <p:nvPr/>
        </p:nvCxnSpPr>
        <p:spPr bwMode="auto">
          <a:xfrm>
            <a:off x="1600200" y="4675845"/>
            <a:ext cx="685800" cy="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4438A0-87D5-AF72-CC43-57F78FA85CDA}"/>
              </a:ext>
            </a:extLst>
          </p:cNvPr>
          <p:cNvCxnSpPr>
            <a:cxnSpLocks/>
          </p:cNvCxnSpPr>
          <p:nvPr/>
        </p:nvCxnSpPr>
        <p:spPr bwMode="auto">
          <a:xfrm>
            <a:off x="3429000" y="4343400"/>
            <a:ext cx="685800" cy="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441AB4-3F34-51D7-D3A0-205DF7F2271E}"/>
              </a:ext>
            </a:extLst>
          </p:cNvPr>
          <p:cNvCxnSpPr>
            <a:cxnSpLocks/>
          </p:cNvCxnSpPr>
          <p:nvPr/>
        </p:nvCxnSpPr>
        <p:spPr bwMode="auto">
          <a:xfrm>
            <a:off x="3429000" y="4343400"/>
            <a:ext cx="0" cy="68580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4C1F86-4D0F-1554-087E-DD780A838CAE}"/>
              </a:ext>
            </a:extLst>
          </p:cNvPr>
          <p:cNvCxnSpPr>
            <a:cxnSpLocks/>
          </p:cNvCxnSpPr>
          <p:nvPr/>
        </p:nvCxnSpPr>
        <p:spPr bwMode="auto">
          <a:xfrm>
            <a:off x="3429000" y="5029200"/>
            <a:ext cx="685800" cy="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7A6A39-1369-7732-306F-27E399E9FED0}"/>
              </a:ext>
            </a:extLst>
          </p:cNvPr>
          <p:cNvCxnSpPr>
            <a:cxnSpLocks/>
          </p:cNvCxnSpPr>
          <p:nvPr/>
        </p:nvCxnSpPr>
        <p:spPr bwMode="auto">
          <a:xfrm>
            <a:off x="4114800" y="4343400"/>
            <a:ext cx="0" cy="68580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1BE074-9E77-C2EF-5B1F-CBAAD155BED6}"/>
              </a:ext>
            </a:extLst>
          </p:cNvPr>
          <p:cNvCxnSpPr>
            <a:cxnSpLocks/>
          </p:cNvCxnSpPr>
          <p:nvPr/>
        </p:nvCxnSpPr>
        <p:spPr bwMode="auto">
          <a:xfrm>
            <a:off x="5205991" y="4472940"/>
            <a:ext cx="685800" cy="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D59B42-298C-74AE-940A-4E562B353129}"/>
              </a:ext>
            </a:extLst>
          </p:cNvPr>
          <p:cNvCxnSpPr>
            <a:cxnSpLocks/>
          </p:cNvCxnSpPr>
          <p:nvPr/>
        </p:nvCxnSpPr>
        <p:spPr bwMode="auto">
          <a:xfrm>
            <a:off x="5205991" y="4472940"/>
            <a:ext cx="0" cy="68580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BE3F5E-1542-6B05-9B8E-6AF0674F24D1}"/>
              </a:ext>
            </a:extLst>
          </p:cNvPr>
          <p:cNvCxnSpPr>
            <a:cxnSpLocks/>
          </p:cNvCxnSpPr>
          <p:nvPr/>
        </p:nvCxnSpPr>
        <p:spPr bwMode="auto">
          <a:xfrm>
            <a:off x="5205991" y="5158740"/>
            <a:ext cx="685800" cy="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BD92ADF-6B41-B3EE-B12D-2EB5222DF06D}"/>
              </a:ext>
            </a:extLst>
          </p:cNvPr>
          <p:cNvCxnSpPr>
            <a:cxnSpLocks/>
          </p:cNvCxnSpPr>
          <p:nvPr/>
        </p:nvCxnSpPr>
        <p:spPr bwMode="auto">
          <a:xfrm>
            <a:off x="5891791" y="4472940"/>
            <a:ext cx="0" cy="68580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FD8EF1A-A2DC-305C-DBCF-C03FB61456E4}"/>
              </a:ext>
            </a:extLst>
          </p:cNvPr>
          <p:cNvCxnSpPr>
            <a:cxnSpLocks/>
          </p:cNvCxnSpPr>
          <p:nvPr/>
        </p:nvCxnSpPr>
        <p:spPr bwMode="auto">
          <a:xfrm>
            <a:off x="5548891" y="4168140"/>
            <a:ext cx="685800" cy="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725F3C6-20D4-5A81-0916-ED698DC55945}"/>
              </a:ext>
            </a:extLst>
          </p:cNvPr>
          <p:cNvCxnSpPr>
            <a:cxnSpLocks/>
          </p:cNvCxnSpPr>
          <p:nvPr/>
        </p:nvCxnSpPr>
        <p:spPr bwMode="auto">
          <a:xfrm>
            <a:off x="5548891" y="4168140"/>
            <a:ext cx="0" cy="68580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2B363F-B926-C384-9721-991F8A77D9CB}"/>
              </a:ext>
            </a:extLst>
          </p:cNvPr>
          <p:cNvCxnSpPr>
            <a:cxnSpLocks/>
          </p:cNvCxnSpPr>
          <p:nvPr/>
        </p:nvCxnSpPr>
        <p:spPr bwMode="auto">
          <a:xfrm>
            <a:off x="5548891" y="4853940"/>
            <a:ext cx="685800" cy="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A7478E3-1632-BCF1-2E48-BB9BC0B5B4A8}"/>
              </a:ext>
            </a:extLst>
          </p:cNvPr>
          <p:cNvCxnSpPr>
            <a:cxnSpLocks/>
          </p:cNvCxnSpPr>
          <p:nvPr/>
        </p:nvCxnSpPr>
        <p:spPr bwMode="auto">
          <a:xfrm>
            <a:off x="6234691" y="4168140"/>
            <a:ext cx="0" cy="68580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165F1A-1AC8-519E-E35B-EEFA882D139B}"/>
              </a:ext>
            </a:extLst>
          </p:cNvPr>
          <p:cNvCxnSpPr>
            <a:cxnSpLocks/>
          </p:cNvCxnSpPr>
          <p:nvPr/>
        </p:nvCxnSpPr>
        <p:spPr bwMode="auto">
          <a:xfrm flipV="1">
            <a:off x="5205991" y="4168140"/>
            <a:ext cx="342899" cy="30480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F4A1ED1-116C-9104-FC79-8046D39E7660}"/>
              </a:ext>
            </a:extLst>
          </p:cNvPr>
          <p:cNvCxnSpPr>
            <a:cxnSpLocks/>
          </p:cNvCxnSpPr>
          <p:nvPr/>
        </p:nvCxnSpPr>
        <p:spPr bwMode="auto">
          <a:xfrm flipV="1">
            <a:off x="5891789" y="4157749"/>
            <a:ext cx="342899" cy="30480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CCB426-B8AC-1BC3-46BF-48C92E80C25D}"/>
              </a:ext>
            </a:extLst>
          </p:cNvPr>
          <p:cNvCxnSpPr>
            <a:cxnSpLocks/>
          </p:cNvCxnSpPr>
          <p:nvPr/>
        </p:nvCxnSpPr>
        <p:spPr bwMode="auto">
          <a:xfrm flipV="1">
            <a:off x="5205990" y="4852554"/>
            <a:ext cx="342899" cy="30480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6BC1925-05AF-F023-8622-B8B8A55C4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5891788" y="4852554"/>
            <a:ext cx="342899" cy="30480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906AF06-F39D-97CB-C1EC-ACF6B9E1202E}"/>
              </a:ext>
            </a:extLst>
          </p:cNvPr>
          <p:cNvCxnSpPr>
            <a:cxnSpLocks/>
          </p:cNvCxnSpPr>
          <p:nvPr/>
        </p:nvCxnSpPr>
        <p:spPr bwMode="auto">
          <a:xfrm>
            <a:off x="2743200" y="4675845"/>
            <a:ext cx="266699" cy="0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DA59F19-AD43-DF1B-5471-D89C17A860D5}"/>
              </a:ext>
            </a:extLst>
          </p:cNvPr>
          <p:cNvCxnSpPr>
            <a:cxnSpLocks/>
          </p:cNvCxnSpPr>
          <p:nvPr/>
        </p:nvCxnSpPr>
        <p:spPr bwMode="auto">
          <a:xfrm>
            <a:off x="4495800" y="4675845"/>
            <a:ext cx="266699" cy="0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DAC17E6-C747-3D77-37B5-0A53C21E6FC3}"/>
              </a:ext>
            </a:extLst>
          </p:cNvPr>
          <p:cNvCxnSpPr>
            <a:cxnSpLocks/>
          </p:cNvCxnSpPr>
          <p:nvPr/>
        </p:nvCxnSpPr>
        <p:spPr bwMode="auto">
          <a:xfrm>
            <a:off x="6629400" y="4675845"/>
            <a:ext cx="266699" cy="0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D382CC93-0453-184E-24DA-D544305FEFE7}"/>
              </a:ext>
            </a:extLst>
          </p:cNvPr>
          <p:cNvSpPr txBox="1"/>
          <p:nvPr/>
        </p:nvSpPr>
        <p:spPr>
          <a:xfrm>
            <a:off x="7312959" y="442469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0567719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31EFE767-E3FB-9228-C5FD-433ADF13BA8E}"/>
              </a:ext>
            </a:extLst>
          </p:cNvPr>
          <p:cNvSpPr/>
          <p:nvPr/>
        </p:nvSpPr>
        <p:spPr bwMode="auto">
          <a:xfrm>
            <a:off x="1150025" y="2994592"/>
            <a:ext cx="7042326" cy="500069"/>
          </a:xfrm>
          <a:prstGeom prst="rect">
            <a:avLst/>
          </a:prstGeom>
          <a:solidFill>
            <a:srgbClr val="D5E8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28ACA18-DFC8-60DB-14FF-EE31E9282A37}"/>
              </a:ext>
            </a:extLst>
          </p:cNvPr>
          <p:cNvSpPr/>
          <p:nvPr/>
        </p:nvSpPr>
        <p:spPr bwMode="auto">
          <a:xfrm>
            <a:off x="1150025" y="3631186"/>
            <a:ext cx="7042326" cy="500069"/>
          </a:xfrm>
          <a:prstGeom prst="rect">
            <a:avLst/>
          </a:prstGeom>
          <a:solidFill>
            <a:srgbClr val="FFF2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0189473-082C-F50F-A563-D46698DC7DDA}"/>
              </a:ext>
            </a:extLst>
          </p:cNvPr>
          <p:cNvSpPr/>
          <p:nvPr/>
        </p:nvSpPr>
        <p:spPr bwMode="auto">
          <a:xfrm>
            <a:off x="1150025" y="4262907"/>
            <a:ext cx="7042326" cy="500069"/>
          </a:xfrm>
          <a:prstGeom prst="rect">
            <a:avLst/>
          </a:prstGeom>
          <a:solidFill>
            <a:srgbClr val="DAE8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2178B60-3006-ABAD-0469-5D024EC76CEA}"/>
              </a:ext>
            </a:extLst>
          </p:cNvPr>
          <p:cNvSpPr/>
          <p:nvPr/>
        </p:nvSpPr>
        <p:spPr bwMode="auto">
          <a:xfrm>
            <a:off x="1150025" y="4902988"/>
            <a:ext cx="7042326" cy="500069"/>
          </a:xfrm>
          <a:prstGeom prst="rect">
            <a:avLst/>
          </a:prstGeom>
          <a:solidFill>
            <a:srgbClr val="F8C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FF5D9-CE92-0944-BCCE-3B0E2794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CEA9C-3BE0-576F-6FBB-64EDDC8A8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2800" dirty="0"/>
              <a:t>Compress </a:t>
            </a:r>
            <a:r>
              <a:rPr lang="en-US" sz="2800" dirty="0">
                <a:solidFill>
                  <a:srgbClr val="FF0000"/>
                </a:solidFill>
              </a:rPr>
              <a:t>each layer </a:t>
            </a:r>
            <a:r>
              <a:rPr lang="en-US" sz="2800" dirty="0"/>
              <a:t>with its own LC pipeline</a:t>
            </a:r>
          </a:p>
          <a:p>
            <a:pPr lvl="1"/>
            <a:r>
              <a:rPr lang="en-US" sz="2400" dirty="0"/>
              <a:t>Each layer may exhibit </a:t>
            </a:r>
            <a:r>
              <a:rPr lang="en-US" sz="2400" dirty="0">
                <a:solidFill>
                  <a:srgbClr val="0070C0"/>
                </a:solidFill>
              </a:rPr>
              <a:t>different data patterns</a:t>
            </a:r>
            <a:endParaRPr lang="en-US" sz="2000" dirty="0"/>
          </a:p>
          <a:p>
            <a:r>
              <a:rPr lang="en-US" sz="2800" dirty="0"/>
              <a:t>Experiments reveal </a:t>
            </a:r>
            <a:r>
              <a:rPr lang="en-US" sz="2800" dirty="0">
                <a:solidFill>
                  <a:srgbClr val="FF0000"/>
                </a:solidFill>
              </a:rPr>
              <a:t>best pipeline </a:t>
            </a:r>
            <a:r>
              <a:rPr lang="en-US" sz="2800" dirty="0"/>
              <a:t>for each layer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006F6-0DC9-D939-892F-D5A42ED91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F63BF-E4FA-897D-245F-17AA0894C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4144B3-72AE-0D68-418A-46254C17DDF7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2568077" y="3048001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6E2A41-A599-A8BA-FF66-A45503AF87DB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3275308" y="3048001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2F5C1B-F840-1D29-3D05-B9519F7BAE1B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39874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A4AA75-F6CD-23D2-A7EE-1B0B521F5452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4699495" y="3048000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9DEE29-0868-C57E-3192-C19542AE8203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5414564" y="3047999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36F147-A0AF-609D-42F6-8156A4137222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6121795" y="3047999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2AC64F-04FD-B234-C1E3-87B61CB907CC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6836864" y="3047999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D2B622-0353-EEE4-E994-55459165522B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7548959" y="3041648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1EE9E4-47AE-4F6B-4473-D48133529D97}"/>
              </a:ext>
            </a:extLst>
          </p:cNvPr>
          <p:cNvSpPr txBox="1"/>
          <p:nvPr/>
        </p:nvSpPr>
        <p:spPr>
          <a:xfrm>
            <a:off x="1225658" y="3062871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F0FFEA-2E0A-82E2-BF45-B78EA4C5DFBD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2922847" y="3695805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4E3958-A25F-E460-BDB6-97F6C2D14A5F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4345984" y="3694086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8A73ABA-3715-36BE-C0F5-50D8669BC6E1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5768497" y="3687905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D73B75-AA03-275A-09E3-B5D7483CDE2E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7191010" y="3681728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D8885-971F-47FB-C30D-D21834CDB956}"/>
              </a:ext>
            </a:extLst>
          </p:cNvPr>
          <p:cNvSpPr txBox="1"/>
          <p:nvPr/>
        </p:nvSpPr>
        <p:spPr>
          <a:xfrm>
            <a:off x="1225658" y="3704383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9989D5D-30E0-6A5F-F374-86B08D94A401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3635274" y="4325325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8FEA823-0513-825F-3200-35A7A6A1088D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6481761" y="4321808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4AC0E1-DA38-B98C-7605-08C4F2550BAC}"/>
              </a:ext>
            </a:extLst>
          </p:cNvPr>
          <p:cNvSpPr txBox="1"/>
          <p:nvPr/>
        </p:nvSpPr>
        <p:spPr>
          <a:xfrm>
            <a:off x="1225658" y="4345895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E26B06C-9D74-3FD3-A9F6-01EC2F73FBD4}"/>
              </a:ext>
            </a:extLst>
          </p:cNvPr>
          <p:cNvSpPr/>
          <p:nvPr/>
        </p:nvSpPr>
        <p:spPr bwMode="auto">
          <a:xfrm rot="10800000" flipH="1" flipV="1">
            <a:off x="5080495" y="4961888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7BD03F-B0DB-A35D-E501-062190349C2C}"/>
              </a:ext>
            </a:extLst>
          </p:cNvPr>
          <p:cNvSpPr txBox="1"/>
          <p:nvPr/>
        </p:nvSpPr>
        <p:spPr>
          <a:xfrm>
            <a:off x="1225658" y="4987407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3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7E0B112-32DF-82B9-D679-988A9468355F}"/>
              </a:ext>
            </a:extLst>
          </p:cNvPr>
          <p:cNvGrpSpPr/>
          <p:nvPr/>
        </p:nvGrpSpPr>
        <p:grpSpPr>
          <a:xfrm>
            <a:off x="2758577" y="3422648"/>
            <a:ext cx="4980882" cy="328953"/>
            <a:chOff x="2758577" y="3422648"/>
            <a:chExt cx="4980882" cy="328953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609A019-A407-E362-5E3E-BD03DD42CF0B}"/>
                </a:ext>
              </a:extLst>
            </p:cNvPr>
            <p:cNvCxnSpPr>
              <a:stCxn id="6" idx="4"/>
              <a:endCxn id="15" idx="1"/>
            </p:cNvCxnSpPr>
            <p:nvPr/>
          </p:nvCxnSpPr>
          <p:spPr bwMode="auto">
            <a:xfrm>
              <a:off x="2758577" y="3429001"/>
              <a:ext cx="220066" cy="322600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60365D2-C5D8-A683-8D96-E823FC6E8EA8}"/>
                </a:ext>
              </a:extLst>
            </p:cNvPr>
            <p:cNvCxnSpPr>
              <a:stCxn id="8" idx="4"/>
              <a:endCxn id="16" idx="1"/>
            </p:cNvCxnSpPr>
            <p:nvPr/>
          </p:nvCxnSpPr>
          <p:spPr bwMode="auto">
            <a:xfrm>
              <a:off x="4177900" y="3429000"/>
              <a:ext cx="223880" cy="320882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909F100-E59B-FABF-1097-F112FF2C0811}"/>
                </a:ext>
              </a:extLst>
            </p:cNvPr>
            <p:cNvCxnSpPr>
              <a:stCxn id="10" idx="4"/>
              <a:endCxn id="17" idx="1"/>
            </p:cNvCxnSpPr>
            <p:nvPr/>
          </p:nvCxnSpPr>
          <p:spPr bwMode="auto">
            <a:xfrm>
              <a:off x="5605064" y="3428999"/>
              <a:ext cx="219229" cy="314702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D5DDC89-C885-9543-DF85-B87998500539}"/>
                </a:ext>
              </a:extLst>
            </p:cNvPr>
            <p:cNvCxnSpPr>
              <a:stCxn id="12" idx="4"/>
              <a:endCxn id="18" idx="1"/>
            </p:cNvCxnSpPr>
            <p:nvPr/>
          </p:nvCxnSpPr>
          <p:spPr bwMode="auto">
            <a:xfrm>
              <a:off x="7027364" y="3428999"/>
              <a:ext cx="219442" cy="308525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6865F79-8C17-E830-21A2-D3DA8F8D9F5E}"/>
                </a:ext>
              </a:extLst>
            </p:cNvPr>
            <p:cNvCxnSpPr>
              <a:stCxn id="13" idx="4"/>
              <a:endCxn id="18" idx="7"/>
            </p:cNvCxnSpPr>
            <p:nvPr/>
          </p:nvCxnSpPr>
          <p:spPr bwMode="auto">
            <a:xfrm flipH="1">
              <a:off x="7516214" y="3422648"/>
              <a:ext cx="223245" cy="314876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54DEC76-4F08-7175-C6CA-6D86E1B6F2CA}"/>
                </a:ext>
              </a:extLst>
            </p:cNvPr>
            <p:cNvCxnSpPr>
              <a:stCxn id="11" idx="4"/>
              <a:endCxn id="17" idx="7"/>
            </p:cNvCxnSpPr>
            <p:nvPr/>
          </p:nvCxnSpPr>
          <p:spPr bwMode="auto">
            <a:xfrm flipH="1">
              <a:off x="6093701" y="3428999"/>
              <a:ext cx="218594" cy="314702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59FE084-12C7-193A-32E2-E7684B103B20}"/>
                </a:ext>
              </a:extLst>
            </p:cNvPr>
            <p:cNvCxnSpPr>
              <a:stCxn id="9" idx="4"/>
              <a:endCxn id="16" idx="7"/>
            </p:cNvCxnSpPr>
            <p:nvPr/>
          </p:nvCxnSpPr>
          <p:spPr bwMode="auto">
            <a:xfrm flipH="1">
              <a:off x="4671188" y="3429000"/>
              <a:ext cx="218807" cy="320882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4515606-B5CA-54BD-2E83-959B5204DF94}"/>
                </a:ext>
              </a:extLst>
            </p:cNvPr>
            <p:cNvCxnSpPr>
              <a:stCxn id="7" idx="4"/>
              <a:endCxn id="15" idx="7"/>
            </p:cNvCxnSpPr>
            <p:nvPr/>
          </p:nvCxnSpPr>
          <p:spPr bwMode="auto">
            <a:xfrm flipH="1">
              <a:off x="3248051" y="3429001"/>
              <a:ext cx="217757" cy="322600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12068B-436B-DB93-E13C-7B2CC859C045}"/>
              </a:ext>
            </a:extLst>
          </p:cNvPr>
          <p:cNvGrpSpPr/>
          <p:nvPr/>
        </p:nvGrpSpPr>
        <p:grpSpPr>
          <a:xfrm>
            <a:off x="3113347" y="4062728"/>
            <a:ext cx="4268163" cy="318393"/>
            <a:chOff x="3113347" y="4062728"/>
            <a:chExt cx="4268163" cy="318393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30618DE-D43D-DD9D-6756-BAA1150EEEAD}"/>
                </a:ext>
              </a:extLst>
            </p:cNvPr>
            <p:cNvCxnSpPr>
              <a:stCxn id="15" idx="4"/>
              <a:endCxn id="20" idx="1"/>
            </p:cNvCxnSpPr>
            <p:nvPr/>
          </p:nvCxnSpPr>
          <p:spPr bwMode="auto">
            <a:xfrm>
              <a:off x="3113347" y="4076805"/>
              <a:ext cx="577723" cy="304316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F159426-238A-BC06-2F06-9EB237FE7339}"/>
                </a:ext>
              </a:extLst>
            </p:cNvPr>
            <p:cNvCxnSpPr>
              <a:stCxn id="17" idx="4"/>
              <a:endCxn id="21" idx="1"/>
            </p:cNvCxnSpPr>
            <p:nvPr/>
          </p:nvCxnSpPr>
          <p:spPr bwMode="auto">
            <a:xfrm>
              <a:off x="5958997" y="4068905"/>
              <a:ext cx="578560" cy="308699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68985A0-2EFE-20BA-FE8C-DD198EC30056}"/>
                </a:ext>
              </a:extLst>
            </p:cNvPr>
            <p:cNvCxnSpPr>
              <a:stCxn id="16" idx="4"/>
              <a:endCxn id="20" idx="7"/>
            </p:cNvCxnSpPr>
            <p:nvPr/>
          </p:nvCxnSpPr>
          <p:spPr bwMode="auto">
            <a:xfrm flipH="1">
              <a:off x="3960478" y="4075086"/>
              <a:ext cx="576006" cy="306035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B11AE55-1542-B0C4-5868-CBC63D5EE17B}"/>
                </a:ext>
              </a:extLst>
            </p:cNvPr>
            <p:cNvCxnSpPr>
              <a:stCxn id="18" idx="4"/>
              <a:endCxn id="21" idx="7"/>
            </p:cNvCxnSpPr>
            <p:nvPr/>
          </p:nvCxnSpPr>
          <p:spPr bwMode="auto">
            <a:xfrm flipH="1">
              <a:off x="6806965" y="4062728"/>
              <a:ext cx="574545" cy="314876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C4BEC49-EB0F-8FFD-63E9-69994F14DF6A}"/>
              </a:ext>
            </a:extLst>
          </p:cNvPr>
          <p:cNvGrpSpPr/>
          <p:nvPr/>
        </p:nvGrpSpPr>
        <p:grpSpPr>
          <a:xfrm>
            <a:off x="3825774" y="4702808"/>
            <a:ext cx="2846487" cy="314876"/>
            <a:chOff x="3825774" y="4702808"/>
            <a:chExt cx="2846487" cy="314876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424A079-E988-57F0-F282-EB6D01286C18}"/>
                </a:ext>
              </a:extLst>
            </p:cNvPr>
            <p:cNvCxnSpPr>
              <a:stCxn id="20" idx="4"/>
              <a:endCxn id="23" idx="1"/>
            </p:cNvCxnSpPr>
            <p:nvPr/>
          </p:nvCxnSpPr>
          <p:spPr bwMode="auto">
            <a:xfrm>
              <a:off x="3825774" y="4706325"/>
              <a:ext cx="1310517" cy="311359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8296904-A1DE-47F2-89DE-16DBA1618F86}"/>
                </a:ext>
              </a:extLst>
            </p:cNvPr>
            <p:cNvCxnSpPr>
              <a:stCxn id="21" idx="4"/>
              <a:endCxn id="23" idx="7"/>
            </p:cNvCxnSpPr>
            <p:nvPr/>
          </p:nvCxnSpPr>
          <p:spPr bwMode="auto">
            <a:xfrm flipH="1">
              <a:off x="5405699" y="4702808"/>
              <a:ext cx="1266562" cy="314876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38082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A0DA-346B-E059-8F7F-F1BB4DCC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84346-0B61-7B02-AB9D-9E0F3A147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86200"/>
            <a:ext cx="8534400" cy="1917699"/>
          </a:xfrm>
        </p:spPr>
        <p:txBody>
          <a:bodyPr/>
          <a:lstStyle/>
          <a:p>
            <a:r>
              <a:rPr lang="en-US" sz="2800" dirty="0"/>
              <a:t>Inputs from </a:t>
            </a:r>
            <a:r>
              <a:rPr lang="en-US" sz="2800" dirty="0" err="1"/>
              <a:t>SDRbench</a:t>
            </a:r>
            <a:r>
              <a:rPr lang="en-US" sz="2800" dirty="0"/>
              <a:t> (https://</a:t>
            </a:r>
            <a:r>
              <a:rPr lang="en-US" sz="2800" dirty="0" err="1"/>
              <a:t>sdrbench.github.io</a:t>
            </a:r>
            <a:r>
              <a:rPr lang="en-US" sz="2800" dirty="0"/>
              <a:t>/)</a:t>
            </a:r>
          </a:p>
          <a:p>
            <a:r>
              <a:rPr lang="en-US" sz="2800" dirty="0"/>
              <a:t>Normalized absolute error bounds: 10</a:t>
            </a:r>
            <a:r>
              <a:rPr lang="en-US" sz="2800" baseline="30000" dirty="0"/>
              <a:t>-3</a:t>
            </a:r>
            <a:r>
              <a:rPr lang="en-US" sz="2800" dirty="0"/>
              <a:t>, 10</a:t>
            </a:r>
            <a:r>
              <a:rPr lang="en-US" sz="2800" baseline="30000" dirty="0"/>
              <a:t>-4</a:t>
            </a:r>
            <a:r>
              <a:rPr lang="en-US" sz="2800" dirty="0"/>
              <a:t>, 10</a:t>
            </a:r>
            <a:r>
              <a:rPr lang="en-US" sz="2800" baseline="30000" dirty="0"/>
              <a:t>-5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10</a:t>
            </a:r>
            <a:r>
              <a:rPr lang="en-US" sz="2800" baseline="30000" dirty="0">
                <a:solidFill>
                  <a:srgbClr val="0070C0"/>
                </a:solidFill>
              </a:rPr>
              <a:t>-6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/>
              <a:t>LC search: </a:t>
            </a:r>
            <a:r>
              <a:rPr lang="en-US" sz="2800" dirty="0">
                <a:solidFill>
                  <a:srgbClr val="FF0000"/>
                </a:solidFill>
              </a:rPr>
              <a:t>3-stage pipelines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7EFF3-7DF3-421B-5B00-3FAEBA66E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934A6-EBC7-877A-AA38-BAA2820D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A table with numbers and a few digits&#10;&#10;AI-generated content may be incorrect.">
            <a:extLst>
              <a:ext uri="{FF2B5EF4-FFF2-40B4-BE49-F238E27FC236}">
                <a16:creationId xmlns:a16="http://schemas.microsoft.com/office/drawing/2014/main" id="{CB07654E-EA1D-0034-F904-C1C5744390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373"/>
          <a:stretch>
            <a:fillRect/>
          </a:stretch>
        </p:blipFill>
        <p:spPr>
          <a:xfrm>
            <a:off x="2030186" y="1826962"/>
            <a:ext cx="5083628" cy="155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92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F636-0189-0AA9-42A2-B56AF6A0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3109119"/>
            <a:ext cx="8229600" cy="639762"/>
          </a:xfrm>
        </p:spPr>
        <p:txBody>
          <a:bodyPr lIns="91440"/>
          <a:lstStyle/>
          <a:p>
            <a:pPr algn="ctr"/>
            <a:r>
              <a:rPr lang="en-US" b="1" dirty="0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08E90-280E-FDC8-6611-048D96FC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5E970-958F-F27C-0C3B-D0A159E25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076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AA835-E683-E5A2-BCE9-51FC5C249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80D98-C840-2890-7F01-0D501E21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Compression Ratio (CR)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2CD14-A9FA-3700-98C1-40F906CF7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0"/>
            <a:ext cx="8458200" cy="1231900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</a:rPr>
              <a:t>Running CR</a:t>
            </a:r>
            <a:r>
              <a:rPr lang="en-US" sz="2800" dirty="0"/>
              <a:t>: accumulated data from user’s perspective</a:t>
            </a:r>
          </a:p>
          <a:p>
            <a:pPr lvl="1"/>
            <a:r>
              <a:rPr lang="en-US" sz="2400" dirty="0"/>
              <a:t>Original size ÷ (encoded layer 5 + encoded layer 4 + …)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6F9E5-60C7-5754-5E76-93DEB927C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BE31C-7BFC-6DA1-DE40-B4E32E21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A table with numbers and a few letters&#10;&#10;AI-generated content may be incorrect.">
            <a:extLst>
              <a:ext uri="{FF2B5EF4-FFF2-40B4-BE49-F238E27FC236}">
                <a16:creationId xmlns:a16="http://schemas.microsoft.com/office/drawing/2014/main" id="{80CB90C9-0890-8E62-14C7-AFAF6EA3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523"/>
          <a:stretch>
            <a:fillRect/>
          </a:stretch>
        </p:blipFill>
        <p:spPr>
          <a:xfrm>
            <a:off x="685800" y="1684200"/>
            <a:ext cx="7772400" cy="26627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B76BBE-2A22-6DDA-3056-F60080D3E5D1}"/>
              </a:ext>
            </a:extLst>
          </p:cNvPr>
          <p:cNvSpPr/>
          <p:nvPr/>
        </p:nvSpPr>
        <p:spPr bwMode="auto">
          <a:xfrm>
            <a:off x="725488" y="3580054"/>
            <a:ext cx="7696200" cy="180941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8E1905-3B63-82C3-C6E3-E4FBA9E39761}"/>
              </a:ext>
            </a:extLst>
          </p:cNvPr>
          <p:cNvSpPr/>
          <p:nvPr/>
        </p:nvSpPr>
        <p:spPr bwMode="auto">
          <a:xfrm>
            <a:off x="723900" y="3765418"/>
            <a:ext cx="7696200" cy="358007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895ECA-B5D3-E2AF-1297-9C139A362A1B}"/>
              </a:ext>
            </a:extLst>
          </p:cNvPr>
          <p:cNvSpPr/>
          <p:nvPr/>
        </p:nvSpPr>
        <p:spPr bwMode="auto">
          <a:xfrm>
            <a:off x="723900" y="4126109"/>
            <a:ext cx="7696200" cy="181999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59028-1BEF-0107-E82E-DE53DA7287F7}"/>
              </a:ext>
            </a:extLst>
          </p:cNvPr>
          <p:cNvSpPr/>
          <p:nvPr/>
        </p:nvSpPr>
        <p:spPr bwMode="auto">
          <a:xfrm>
            <a:off x="723900" y="3355083"/>
            <a:ext cx="7696200" cy="182117"/>
          </a:xfrm>
          <a:prstGeom prst="rect">
            <a:avLst/>
          </a:prstGeom>
          <a:solidFill>
            <a:srgbClr val="0070C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peech Bubble: Rectangle with Corners Rounded 7">
            <a:extLst>
              <a:ext uri="{FF2B5EF4-FFF2-40B4-BE49-F238E27FC236}">
                <a16:creationId xmlns:a16="http://schemas.microsoft.com/office/drawing/2014/main" id="{259EF161-65CF-9AB6-C54A-E82197EA342F}"/>
              </a:ext>
            </a:extLst>
          </p:cNvPr>
          <p:cNvSpPr/>
          <p:nvPr/>
        </p:nvSpPr>
        <p:spPr bwMode="auto">
          <a:xfrm>
            <a:off x="6172200" y="1217720"/>
            <a:ext cx="2058988" cy="1142596"/>
          </a:xfrm>
          <a:prstGeom prst="wedgeRoundRectCallout">
            <a:avLst>
              <a:gd name="adj1" fmla="val -95525"/>
              <a:gd name="adj2" fmla="val 165256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Same pipeline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for each layer is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sufficient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F2420E-77EB-823F-66A2-07918171C395}"/>
              </a:ext>
            </a:extLst>
          </p:cNvPr>
          <p:cNvSpPr/>
          <p:nvPr/>
        </p:nvSpPr>
        <p:spPr bwMode="auto">
          <a:xfrm>
            <a:off x="2719753" y="2989286"/>
            <a:ext cx="1801447" cy="550748"/>
          </a:xfrm>
          <a:prstGeom prst="rect">
            <a:avLst/>
          </a:prstGeom>
          <a:solidFill>
            <a:srgbClr val="0070C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peech Bubble: Rectangle with Corners Rounded 7">
            <a:extLst>
              <a:ext uri="{FF2B5EF4-FFF2-40B4-BE49-F238E27FC236}">
                <a16:creationId xmlns:a16="http://schemas.microsoft.com/office/drawing/2014/main" id="{564D117B-5C26-8ADB-8499-194F15A8EFE2}"/>
              </a:ext>
            </a:extLst>
          </p:cNvPr>
          <p:cNvSpPr/>
          <p:nvPr/>
        </p:nvSpPr>
        <p:spPr bwMode="auto">
          <a:xfrm>
            <a:off x="340517" y="1141347"/>
            <a:ext cx="2058989" cy="823799"/>
          </a:xfrm>
          <a:prstGeom prst="wedgeRoundRectCallout">
            <a:avLst>
              <a:gd name="adj1" fmla="val 61984"/>
              <a:gd name="adj2" fmla="val 133494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2000" dirty="0">
                <a:solidFill>
                  <a:srgbClr val="0070C0"/>
                </a:solidFill>
              </a:rPr>
              <a:t>Di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fferent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 best LC pipelines!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A97AD6-1890-16C2-55E4-10BD166ED88A}"/>
              </a:ext>
            </a:extLst>
          </p:cNvPr>
          <p:cNvSpPr/>
          <p:nvPr/>
        </p:nvSpPr>
        <p:spPr bwMode="auto">
          <a:xfrm>
            <a:off x="2719753" y="2619072"/>
            <a:ext cx="1801447" cy="367379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832210-63E0-35BA-337E-7B5B087A8479}"/>
              </a:ext>
            </a:extLst>
          </p:cNvPr>
          <p:cNvSpPr/>
          <p:nvPr/>
        </p:nvSpPr>
        <p:spPr bwMode="auto">
          <a:xfrm>
            <a:off x="2720662" y="2432882"/>
            <a:ext cx="1801447" cy="184771"/>
          </a:xfrm>
          <a:prstGeom prst="rect">
            <a:avLst/>
          </a:prstGeom>
          <a:solidFill>
            <a:srgbClr val="0070C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54C1B2-56CB-9648-C9CA-C7F5A100BBD0}"/>
              </a:ext>
            </a:extLst>
          </p:cNvPr>
          <p:cNvSpPr/>
          <p:nvPr/>
        </p:nvSpPr>
        <p:spPr bwMode="auto">
          <a:xfrm>
            <a:off x="2719753" y="2242485"/>
            <a:ext cx="1801447" cy="184771"/>
          </a:xfrm>
          <a:prstGeom prst="rect">
            <a:avLst/>
          </a:prstGeom>
          <a:solidFill>
            <a:srgbClr val="FFC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965724-81DA-0830-7D03-580F27FB2299}"/>
              </a:ext>
            </a:extLst>
          </p:cNvPr>
          <p:cNvSpPr/>
          <p:nvPr/>
        </p:nvSpPr>
        <p:spPr bwMode="auto">
          <a:xfrm>
            <a:off x="2719753" y="2058960"/>
            <a:ext cx="1801447" cy="184771"/>
          </a:xfrm>
          <a:prstGeom prst="rect">
            <a:avLst/>
          </a:prstGeom>
          <a:solidFill>
            <a:srgbClr val="00B05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D8AAAA-018A-8652-90E5-2FD8BFD25AED}"/>
              </a:ext>
            </a:extLst>
          </p:cNvPr>
          <p:cNvSpPr/>
          <p:nvPr/>
        </p:nvSpPr>
        <p:spPr bwMode="auto">
          <a:xfrm>
            <a:off x="2717982" y="1882779"/>
            <a:ext cx="1801447" cy="184771"/>
          </a:xfrm>
          <a:prstGeom prst="rect">
            <a:avLst/>
          </a:prstGeom>
          <a:solidFill>
            <a:srgbClr val="7030A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9B1262-1AA5-900B-54A9-3FE8DEA17625}"/>
              </a:ext>
            </a:extLst>
          </p:cNvPr>
          <p:cNvSpPr/>
          <p:nvPr/>
        </p:nvSpPr>
        <p:spPr bwMode="auto">
          <a:xfrm>
            <a:off x="4519429" y="1882779"/>
            <a:ext cx="3900672" cy="1467881"/>
          </a:xfrm>
          <a:prstGeom prst="rect">
            <a:avLst/>
          </a:prstGeom>
          <a:solidFill>
            <a:srgbClr val="0070C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Speech Bubble: Rectangle with Corners Rounded 7">
            <a:extLst>
              <a:ext uri="{FF2B5EF4-FFF2-40B4-BE49-F238E27FC236}">
                <a16:creationId xmlns:a16="http://schemas.microsoft.com/office/drawing/2014/main" id="{680BA72C-81D7-BEB7-BE9A-BAAF4AFBD266}"/>
              </a:ext>
            </a:extLst>
          </p:cNvPr>
          <p:cNvSpPr/>
          <p:nvPr/>
        </p:nvSpPr>
        <p:spPr bwMode="auto">
          <a:xfrm>
            <a:off x="243865" y="1657609"/>
            <a:ext cx="2247105" cy="1047895"/>
          </a:xfrm>
          <a:prstGeom prst="wedgeRoundRectCallout">
            <a:avLst>
              <a:gd name="adj1" fmla="val 149072"/>
              <a:gd name="adj2" fmla="val 119278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2000" dirty="0">
                <a:solidFill>
                  <a:srgbClr val="0070C0"/>
                </a:solidFill>
              </a:rPr>
              <a:t>Full progressive decoding </a:t>
            </a:r>
            <a:r>
              <a:rPr lang="en-US" sz="2000" dirty="0"/>
              <a:t>&gt; lossless CR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Speech Bubble: Rectangle with Corners Rounded 7">
            <a:extLst>
              <a:ext uri="{FF2B5EF4-FFF2-40B4-BE49-F238E27FC236}">
                <a16:creationId xmlns:a16="http://schemas.microsoft.com/office/drawing/2014/main" id="{B4DAF64F-53FA-9A97-84E7-7F3A4455B39F}"/>
              </a:ext>
            </a:extLst>
          </p:cNvPr>
          <p:cNvSpPr/>
          <p:nvPr/>
        </p:nvSpPr>
        <p:spPr bwMode="auto">
          <a:xfrm>
            <a:off x="152400" y="2067550"/>
            <a:ext cx="2247105" cy="1209035"/>
          </a:xfrm>
          <a:prstGeom prst="wedgeRoundRectCallout">
            <a:avLst>
              <a:gd name="adj1" fmla="val 151490"/>
              <a:gd name="adj2" fmla="val 35178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2000" dirty="0">
                <a:solidFill>
                  <a:srgbClr val="0070C0"/>
                </a:solidFill>
              </a:rPr>
              <a:t>Any intermediate layer </a:t>
            </a:r>
            <a:r>
              <a:rPr lang="en-US" sz="2000" dirty="0"/>
              <a:t>&gt; traditional lossy CR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46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4" grpId="0" animBg="1"/>
      <p:bldP spid="6" grpId="2" animBg="1"/>
      <p:bldP spid="6" grpId="3" animBg="1"/>
      <p:bldP spid="6" grpId="4" animBg="1"/>
      <p:bldP spid="10" grpId="0" animBg="1"/>
      <p:bldP spid="10" grpId="1" animBg="1"/>
      <p:bldP spid="8" grpId="2" animBg="1"/>
      <p:bldP spid="8" grpId="3" animBg="1"/>
      <p:bldP spid="9" grpId="0" animBg="1"/>
      <p:bldP spid="9" grpId="1" animBg="1"/>
      <p:bldP spid="16" grpId="4" animBg="1"/>
      <p:bldP spid="16" grpId="5" animBg="1"/>
      <p:bldP spid="17" grpId="4" animBg="1"/>
      <p:bldP spid="17" grpId="5" animBg="1"/>
      <p:bldP spid="18" grpId="4" animBg="1"/>
      <p:bldP spid="18" grpId="5" animBg="1"/>
      <p:bldP spid="19" grpId="4" animBg="1"/>
      <p:bldP spid="19" grpId="5" animBg="1"/>
      <p:bldP spid="20" grpId="4" animBg="1"/>
      <p:bldP spid="20" grpId="5" animBg="1"/>
      <p:bldP spid="21" grpId="0" animBg="1"/>
      <p:bldP spid="21" grpId="1" animBg="1"/>
      <p:bldP spid="22" grpId="0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64E85-1FB0-8FC4-C204-7B6CFEBD2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BF54-B444-EC91-65C4-9CA12329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Similarity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1AE90-4106-2F15-3678-CC2BA3C10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3399"/>
            <a:ext cx="8226425" cy="1460501"/>
          </a:xfrm>
        </p:spPr>
        <p:txBody>
          <a:bodyPr/>
          <a:lstStyle/>
          <a:p>
            <a:r>
              <a:rPr lang="en-US" sz="2800" dirty="0"/>
              <a:t>Layer-0 SSIM is determined by error bound</a:t>
            </a:r>
          </a:p>
          <a:p>
            <a:r>
              <a:rPr lang="en-US" sz="2800" dirty="0"/>
              <a:t>SSIM </a:t>
            </a:r>
            <a:r>
              <a:rPr lang="en-US" sz="2800" dirty="0">
                <a:solidFill>
                  <a:srgbClr val="0070C0"/>
                </a:solidFill>
              </a:rPr>
              <a:t>expectedly declines </a:t>
            </a:r>
            <a:r>
              <a:rPr lang="en-US" sz="2800" dirty="0"/>
              <a:t>as we progress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2C23B-801B-E8D4-C0BE-85E6E56E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887E9-BE41-F1D3-2EA6-9F9D9E32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2852DB72-4D07-0449-4EDA-11C7B18D1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763" y="1524000"/>
            <a:ext cx="4018473" cy="26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460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59E2F-1A91-352B-EC0F-2C686A11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5EF91-831D-FD87-684C-D9C0CE897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58200" cy="4479925"/>
          </a:xfrm>
        </p:spPr>
        <p:txBody>
          <a:bodyPr/>
          <a:lstStyle/>
          <a:p>
            <a:r>
              <a:rPr lang="en-US" dirty="0"/>
              <a:t>Weaknesses</a:t>
            </a:r>
          </a:p>
          <a:p>
            <a:pPr lvl="1"/>
            <a:r>
              <a:rPr lang="en-US" dirty="0"/>
              <a:t>Cannot guarantee error bound beyond layer 0</a:t>
            </a:r>
          </a:p>
          <a:p>
            <a:pPr lvl="1"/>
            <a:r>
              <a:rPr lang="en-US" dirty="0"/>
              <a:t>Summing </a:t>
            </a:r>
            <a:r>
              <a:rPr lang="en-US" dirty="0">
                <a:solidFill>
                  <a:srgbClr val="0070C0"/>
                </a:solidFill>
              </a:rPr>
              <a:t>quantized bin numbers </a:t>
            </a:r>
            <a:r>
              <a:rPr lang="en-US" dirty="0"/>
              <a:t>with </a:t>
            </a:r>
            <a:r>
              <a:rPr lang="en-US" dirty="0" err="1">
                <a:solidFill>
                  <a:srgbClr val="0070C0"/>
                </a:solidFill>
              </a:rPr>
              <a:t>unquantizable</a:t>
            </a:r>
            <a:r>
              <a:rPr lang="en-US" dirty="0">
                <a:solidFill>
                  <a:srgbClr val="0070C0"/>
                </a:solidFill>
              </a:rPr>
              <a:t> float values </a:t>
            </a:r>
            <a:r>
              <a:rPr lang="en-US" dirty="0"/>
              <a:t>introduces </a:t>
            </a:r>
            <a:r>
              <a:rPr lang="en-US" dirty="0">
                <a:solidFill>
                  <a:srgbClr val="FF0000"/>
                </a:solidFill>
              </a:rPr>
              <a:t>unpredictable error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Progressive retrieval for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-dimensional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Ability to stop decoding at any desired layer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DB3F0-AE7F-5CFA-8BE3-B05DA0CA4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3AB56-1CF3-3D70-9EEF-F9A81C46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294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69D1-8245-C823-507C-958455D9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B40FC-0D15-2FCE-2F04-2BDF639A8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approach offers </a:t>
            </a:r>
            <a:r>
              <a:rPr lang="en-US" dirty="0">
                <a:solidFill>
                  <a:srgbClr val="0070C0"/>
                </a:solidFill>
              </a:rPr>
              <a:t>multiple fidelities </a:t>
            </a:r>
            <a:r>
              <a:rPr lang="en-US" dirty="0"/>
              <a:t>with one encoded representation</a:t>
            </a:r>
          </a:p>
          <a:p>
            <a:r>
              <a:rPr lang="en-US" dirty="0"/>
              <a:t>Same pipeline for each layer is sufficient</a:t>
            </a:r>
          </a:p>
          <a:p>
            <a:r>
              <a:rPr lang="en-US" dirty="0"/>
              <a:t>CRs are </a:t>
            </a:r>
            <a:r>
              <a:rPr lang="en-US" dirty="0">
                <a:solidFill>
                  <a:srgbClr val="FF0000"/>
                </a:solidFill>
              </a:rPr>
              <a:t>competitive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with traditional compression</a:t>
            </a:r>
          </a:p>
          <a:p>
            <a:r>
              <a:rPr lang="en-US" dirty="0"/>
              <a:t>But </a:t>
            </a:r>
            <a:r>
              <a:rPr lang="en-US" dirty="0">
                <a:solidFill>
                  <a:srgbClr val="0070C0"/>
                </a:solidFill>
              </a:rPr>
              <a:t>loss of quality </a:t>
            </a:r>
            <a:r>
              <a:rPr lang="en-US" dirty="0"/>
              <a:t>limits use cases</a:t>
            </a:r>
          </a:p>
          <a:p>
            <a:r>
              <a:rPr lang="en-US" dirty="0"/>
              <a:t>Future work: guarantee error bounds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8F5C7-8FC4-3327-5FB3-DB6EF21D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8D756-0F3B-E27E-9755-E5A155C8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14B8747-E3CA-78AD-12A9-45C550F03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7429918" y="4544735"/>
            <a:ext cx="1373882" cy="106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9C3FB5-AF05-BD65-5B1B-4E6A879B22D2}"/>
              </a:ext>
            </a:extLst>
          </p:cNvPr>
          <p:cNvSpPr txBox="1"/>
          <p:nvPr/>
        </p:nvSpPr>
        <p:spPr>
          <a:xfrm>
            <a:off x="455613" y="4709184"/>
            <a:ext cx="4485110" cy="8248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latin typeface="+mn-lt"/>
              </a:rPr>
              <a:t>Acknowledgements</a:t>
            </a:r>
          </a:p>
          <a:p>
            <a:pPr>
              <a:buNone/>
            </a:pPr>
            <a:r>
              <a:rPr lang="en-US" sz="1400" dirty="0">
                <a:latin typeface="+mn-lt"/>
              </a:rPr>
              <a:t>U.S. DOE, Office of Science, Office of ASCR (DE-SC0022223)</a:t>
            </a:r>
          </a:p>
          <a:p>
            <a:pPr>
              <a:buNone/>
            </a:pPr>
            <a:r>
              <a:rPr lang="en-US" sz="1400" dirty="0" err="1">
                <a:latin typeface="+mn-lt"/>
              </a:rPr>
              <a:t>SDRBench</a:t>
            </a:r>
            <a:r>
              <a:rPr lang="en-US" sz="1400" dirty="0">
                <a:latin typeface="+mn-lt"/>
              </a:rPr>
              <a:t>: DOE NNSA ECP project, ECP CODAR Project</a:t>
            </a:r>
          </a:p>
        </p:txBody>
      </p:sp>
      <p:pic>
        <p:nvPicPr>
          <p:cNvPr id="9" name="Picture 8" descr="A logo with a star&#10;&#10;AI-generated content may be incorrect.">
            <a:extLst>
              <a:ext uri="{FF2B5EF4-FFF2-40B4-BE49-F238E27FC236}">
                <a16:creationId xmlns:a16="http://schemas.microsoft.com/office/drawing/2014/main" id="{972F7032-C9F9-3280-414F-CA8232CBF1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869" t="30040" r="11900" b="29472"/>
          <a:stretch>
            <a:fillRect/>
          </a:stretch>
        </p:blipFill>
        <p:spPr>
          <a:xfrm>
            <a:off x="5105400" y="4788052"/>
            <a:ext cx="2204343" cy="66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122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F55BA-F7AC-4DB6-9FF9-819767F25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F88D-E75E-683B-DCF3-0E467A782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7541-BA40-48B6-191F-0EE41116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58200" cy="4479925"/>
          </a:xfrm>
        </p:spPr>
        <p:txBody>
          <a:bodyPr anchor="ctr"/>
          <a:lstStyle/>
          <a:p>
            <a:r>
              <a:rPr lang="en-US" sz="2800" dirty="0"/>
              <a:t>Data is often compressed to reduce storage space</a:t>
            </a:r>
            <a:endParaRPr lang="en-US" sz="1600" dirty="0"/>
          </a:p>
          <a:p>
            <a:r>
              <a:rPr lang="en-US" sz="2800" dirty="0"/>
              <a:t>Still, compressed data can be quite large</a:t>
            </a:r>
          </a:p>
          <a:p>
            <a:pPr lvl="1"/>
            <a:r>
              <a:rPr lang="en-US" sz="2400" dirty="0"/>
              <a:t>E.g., </a:t>
            </a:r>
            <a:r>
              <a:rPr lang="en-US" sz="2400" dirty="0">
                <a:solidFill>
                  <a:srgbClr val="FF0000"/>
                </a:solidFill>
              </a:rPr>
              <a:t>floating-point</a:t>
            </a:r>
            <a:r>
              <a:rPr lang="en-US" sz="2400" b="1" dirty="0"/>
              <a:t> </a:t>
            </a:r>
            <a:r>
              <a:rPr lang="en-US" sz="2400" dirty="0"/>
              <a:t>data in </a:t>
            </a:r>
            <a:r>
              <a:rPr lang="en-US" sz="2400" dirty="0">
                <a:solidFill>
                  <a:srgbClr val="0070C0"/>
                </a:solidFill>
              </a:rPr>
              <a:t>science</a:t>
            </a:r>
            <a:endParaRPr lang="en-US" sz="1600" dirty="0"/>
          </a:p>
          <a:p>
            <a:r>
              <a:rPr lang="en-US" sz="2800" dirty="0"/>
              <a:t>A user might not be able to download entire data</a:t>
            </a:r>
          </a:p>
          <a:p>
            <a:pPr lvl="1"/>
            <a:r>
              <a:rPr lang="en-US" sz="2400" dirty="0"/>
              <a:t>User can only download low-fidelity version</a:t>
            </a:r>
          </a:p>
          <a:p>
            <a:pPr lvl="1"/>
            <a:r>
              <a:rPr lang="en-US" sz="2400" dirty="0"/>
              <a:t>But wants </a:t>
            </a:r>
            <a:r>
              <a:rPr lang="en-US" sz="2400" dirty="0">
                <a:solidFill>
                  <a:srgbClr val="0070C0"/>
                </a:solidFill>
              </a:rPr>
              <a:t>access</a:t>
            </a:r>
            <a:r>
              <a:rPr lang="en-US" sz="2400" dirty="0"/>
              <a:t> to higher fidelities as a contingency</a:t>
            </a:r>
            <a:endParaRPr lang="en-US" sz="1600" dirty="0"/>
          </a:p>
          <a:p>
            <a:r>
              <a:rPr lang="en-US" sz="2800" dirty="0"/>
              <a:t>How can we provide </a:t>
            </a:r>
            <a:r>
              <a:rPr lang="en-US" sz="2800" dirty="0">
                <a:solidFill>
                  <a:srgbClr val="FF0000"/>
                </a:solidFill>
              </a:rPr>
              <a:t>multiple fidelities </a:t>
            </a:r>
            <a:r>
              <a:rPr lang="en-US" sz="2800" dirty="0"/>
              <a:t>without maintaining multiple versions of the data?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2EA5C-501F-3010-1450-8AAD0D94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AD28E-0054-D2AB-053F-EAD81A44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 descr="A black and white image of a medical device&#10;&#10;AI-generated content may be incorrect.">
            <a:extLst>
              <a:ext uri="{FF2B5EF4-FFF2-40B4-BE49-F238E27FC236}">
                <a16:creationId xmlns:a16="http://schemas.microsoft.com/office/drawing/2014/main" id="{C122AD04-B8E9-7CF8-B736-598944BED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96069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59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B971-498B-CA98-C4E5-69F4D71E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Progressive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4D807-F474-E425-8874-8F1A0F6D9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54248"/>
            <a:ext cx="8229600" cy="2649652"/>
          </a:xfrm>
        </p:spPr>
        <p:txBody>
          <a:bodyPr/>
          <a:lstStyle/>
          <a:p>
            <a:r>
              <a:rPr lang="en-US" sz="2400" dirty="0"/>
              <a:t>Refactor data into a </a:t>
            </a:r>
            <a:r>
              <a:rPr lang="en-US" sz="2400" dirty="0">
                <a:solidFill>
                  <a:srgbClr val="FF0000"/>
                </a:solidFill>
              </a:rPr>
              <a:t>hierarchical series </a:t>
            </a:r>
            <a:r>
              <a:rPr lang="en-US" sz="2400" dirty="0"/>
              <a:t>of representations</a:t>
            </a:r>
          </a:p>
          <a:p>
            <a:pPr lvl="1"/>
            <a:r>
              <a:rPr lang="en-US" sz="2000" dirty="0"/>
              <a:t>Existing works typically vary </a:t>
            </a:r>
            <a:r>
              <a:rPr lang="en-US" sz="2000" dirty="0">
                <a:solidFill>
                  <a:srgbClr val="0070C0"/>
                </a:solidFill>
              </a:rPr>
              <a:t>resolution</a:t>
            </a:r>
            <a:r>
              <a:rPr lang="en-US" sz="2000" dirty="0"/>
              <a:t> or </a:t>
            </a:r>
            <a:r>
              <a:rPr lang="en-US" sz="2000" dirty="0">
                <a:solidFill>
                  <a:srgbClr val="0070C0"/>
                </a:solidFill>
              </a:rPr>
              <a:t>precision</a:t>
            </a:r>
          </a:p>
          <a:p>
            <a:r>
              <a:rPr lang="en-US" sz="2400" dirty="0"/>
              <a:t>Users download data at initial fidelity</a:t>
            </a:r>
          </a:p>
          <a:p>
            <a:pPr lvl="1"/>
            <a:r>
              <a:rPr lang="en-US" sz="2000" dirty="0"/>
              <a:t>Can later download at higher fidelities as needed</a:t>
            </a:r>
          </a:p>
          <a:p>
            <a:r>
              <a:rPr lang="en-US" sz="2400" dirty="0"/>
              <a:t>We investigate if compressing </a:t>
            </a:r>
            <a:r>
              <a:rPr lang="en-US" sz="2400" dirty="0">
                <a:solidFill>
                  <a:srgbClr val="0070C0"/>
                </a:solidFill>
              </a:rPr>
              <a:t>each level </a:t>
            </a:r>
            <a:r>
              <a:rPr lang="en-US" sz="2400" dirty="0"/>
              <a:t>with a </a:t>
            </a:r>
            <a:r>
              <a:rPr lang="en-US" sz="2400" dirty="0">
                <a:solidFill>
                  <a:srgbClr val="0070C0"/>
                </a:solidFill>
              </a:rPr>
              <a:t>different compressor </a:t>
            </a:r>
            <a:r>
              <a:rPr lang="en-US" sz="2400" dirty="0"/>
              <a:t>improves compression ratio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69A06-1CE3-EF25-E379-83CB1CD7D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797FB-5018-C600-084E-5738D59B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A painting of a starry night&#10;&#10;AI-generated content may be incorrect.">
            <a:extLst>
              <a:ext uri="{FF2B5EF4-FFF2-40B4-BE49-F238E27FC236}">
                <a16:creationId xmlns:a16="http://schemas.microsoft.com/office/drawing/2014/main" id="{13DEC279-3408-B3E5-496A-683AAAC4F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01" y="1407305"/>
            <a:ext cx="1946550" cy="1541018"/>
          </a:xfrm>
          <a:prstGeom prst="rect">
            <a:avLst/>
          </a:prstGeom>
        </p:spPr>
      </p:pic>
      <p:pic>
        <p:nvPicPr>
          <p:cNvPr id="9" name="Picture 8" descr="A painting of a starry night&#10;&#10;AI-generated content may be incorrect.">
            <a:extLst>
              <a:ext uri="{FF2B5EF4-FFF2-40B4-BE49-F238E27FC236}">
                <a16:creationId xmlns:a16="http://schemas.microsoft.com/office/drawing/2014/main" id="{D93E9BE1-DAE0-3DF8-DEA1-CC8EC90D0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25" y="1412638"/>
            <a:ext cx="1946550" cy="1541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7806BE-78D6-9035-02A9-DAC736B045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5" y="1412638"/>
            <a:ext cx="1946550" cy="155724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42F7EB-524A-1DDA-8206-E2287EAD21F8}"/>
              </a:ext>
            </a:extLst>
          </p:cNvPr>
          <p:cNvCxnSpPr>
            <a:cxnSpLocks/>
          </p:cNvCxnSpPr>
          <p:nvPr/>
        </p:nvCxnSpPr>
        <p:spPr bwMode="auto">
          <a:xfrm>
            <a:off x="3125788" y="2183148"/>
            <a:ext cx="381000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A168E6-D8EF-9255-5BE5-A4D97EE3AC40}"/>
              </a:ext>
            </a:extLst>
          </p:cNvPr>
          <p:cNvCxnSpPr>
            <a:cxnSpLocks/>
          </p:cNvCxnSpPr>
          <p:nvPr/>
        </p:nvCxnSpPr>
        <p:spPr bwMode="auto">
          <a:xfrm>
            <a:off x="5640388" y="2183148"/>
            <a:ext cx="381000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3829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396B5-C52B-00ED-89A2-54BE507F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0004-BE56-05B8-3392-F4A852EAE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Outline </a:t>
            </a:r>
            <a:r>
              <a:rPr lang="en-US" dirty="0">
                <a:solidFill>
                  <a:srgbClr val="FF0000"/>
                </a:solidFill>
              </a:rPr>
              <a:t>resolution-based</a:t>
            </a:r>
            <a:r>
              <a:rPr lang="en-US" dirty="0"/>
              <a:t> progressive approach</a:t>
            </a:r>
          </a:p>
          <a:p>
            <a:pPr lvl="2"/>
            <a:endParaRPr lang="en-US" dirty="0"/>
          </a:p>
          <a:p>
            <a:r>
              <a:rPr lang="en-US" dirty="0"/>
              <a:t>Demonstrate </a:t>
            </a:r>
            <a:r>
              <a:rPr lang="en-US" dirty="0">
                <a:solidFill>
                  <a:srgbClr val="FF0000"/>
                </a:solidFill>
              </a:rPr>
              <a:t>competitive compression ratios </a:t>
            </a:r>
            <a:r>
              <a:rPr lang="en-US" dirty="0"/>
              <a:t>compared to traditional lossy compression</a:t>
            </a:r>
          </a:p>
          <a:p>
            <a:pPr lvl="2"/>
            <a:endParaRPr lang="en-US" dirty="0"/>
          </a:p>
          <a:p>
            <a:r>
              <a:rPr lang="en-US" dirty="0"/>
              <a:t>Analyze effect of progression on </a:t>
            </a:r>
            <a:r>
              <a:rPr lang="en-US" dirty="0">
                <a:solidFill>
                  <a:srgbClr val="0070C0"/>
                </a:solidFill>
              </a:rPr>
              <a:t>quality of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526AD-17C1-5C33-1850-8BD0B308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11B44-38E4-99AB-3FD7-AA6726F1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2614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CB7BE84-C2AF-D3E8-5E27-C0F63313762B}"/>
              </a:ext>
            </a:extLst>
          </p:cNvPr>
          <p:cNvSpPr txBox="1"/>
          <p:nvPr/>
        </p:nvSpPr>
        <p:spPr>
          <a:xfrm>
            <a:off x="7107103" y="279875"/>
            <a:ext cx="1828157" cy="1346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14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689DF-5431-4F81-BA90-76A4FB22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LC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D6E2A-F934-3113-338B-A24519DC5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00400"/>
            <a:ext cx="8226425" cy="2603500"/>
          </a:xfrm>
        </p:spPr>
        <p:txBody>
          <a:bodyPr/>
          <a:lstStyle/>
          <a:p>
            <a:r>
              <a:rPr lang="en-US" sz="2800" dirty="0"/>
              <a:t>LC generates </a:t>
            </a:r>
            <a:r>
              <a:rPr lang="en-US" sz="2800" dirty="0">
                <a:solidFill>
                  <a:srgbClr val="FF0000"/>
                </a:solidFill>
              </a:rPr>
              <a:t>compression pipelines </a:t>
            </a:r>
            <a:r>
              <a:rPr lang="en-US" sz="2800" dirty="0"/>
              <a:t>from a library of data transformations (</a:t>
            </a:r>
            <a:r>
              <a:rPr lang="en-US" sz="2800" dirty="0">
                <a:solidFill>
                  <a:srgbClr val="0070C0"/>
                </a:solidFill>
              </a:rPr>
              <a:t>components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Some components reduce </a:t>
            </a:r>
            <a:r>
              <a:rPr lang="en-US" sz="2400"/>
              <a:t>the data </a:t>
            </a:r>
            <a:r>
              <a:rPr lang="en-US" sz="2400" dirty="0"/>
              <a:t>size (reducers)</a:t>
            </a:r>
          </a:p>
          <a:p>
            <a:pPr lvl="1"/>
            <a:r>
              <a:rPr lang="en-US" sz="2400" dirty="0"/>
              <a:t>Others modify data to expose redundancies</a:t>
            </a:r>
          </a:p>
          <a:p>
            <a:r>
              <a:rPr lang="en-US" sz="2800" dirty="0"/>
              <a:t>69 components and 3 stages yields </a:t>
            </a:r>
            <a:r>
              <a:rPr lang="en-US" sz="2800" dirty="0">
                <a:solidFill>
                  <a:srgbClr val="FF0000"/>
                </a:solidFill>
              </a:rPr>
              <a:t>171,396 pipelines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8F17E-DB68-D465-A52C-E9F97D0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5499D-8C09-A96A-B220-749BB908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B4CB3DD-4964-7146-FB04-CF53EF719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9653" y="1590979"/>
            <a:ext cx="4241518" cy="1255713"/>
          </a:xfrm>
          <a:prstGeom prst="rect">
            <a:avLst/>
          </a:prstGeom>
        </p:spPr>
      </p:pic>
      <p:pic>
        <p:nvPicPr>
          <p:cNvPr id="7" name="Picture 6" descr="A qr code with text&#10;&#10;AI-generated content may be incorrect.">
            <a:extLst>
              <a:ext uri="{FF2B5EF4-FFF2-40B4-BE49-F238E27FC236}">
                <a16:creationId xmlns:a16="http://schemas.microsoft.com/office/drawing/2014/main" id="{E5B04E6A-84FD-8B37-6655-E60E4C2E04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9620"/>
          <a:stretch>
            <a:fillRect/>
          </a:stretch>
        </p:blipFill>
        <p:spPr>
          <a:xfrm>
            <a:off x="7888967" y="356064"/>
            <a:ext cx="963493" cy="9559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86A62-840B-AEA3-1BD9-1C639E8BA779}"/>
              </a:ext>
            </a:extLst>
          </p:cNvPr>
          <p:cNvSpPr txBox="1"/>
          <p:nvPr/>
        </p:nvSpPr>
        <p:spPr>
          <a:xfrm>
            <a:off x="7127610" y="1350942"/>
            <a:ext cx="178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 err="1">
                <a:latin typeface="+mn-lt"/>
              </a:rPr>
              <a:t>burtscher</a:t>
            </a:r>
            <a:r>
              <a:rPr lang="en-US" sz="1200" b="1" dirty="0">
                <a:latin typeface="+mn-lt"/>
              </a:rPr>
              <a:t>/LC-framework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C6CD8B0-6061-D60C-C95E-E30226AEE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20935" y="584664"/>
            <a:ext cx="550211" cy="53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509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25CF4-7F2F-000D-45E9-49FA6A814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Quantization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2BFB2-F64E-6334-7426-4BE3BB546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Floating-point data is often </a:t>
            </a:r>
            <a:r>
              <a:rPr lang="en-US" dirty="0">
                <a:solidFill>
                  <a:srgbClr val="FF0000"/>
                </a:solidFill>
              </a:rPr>
              <a:t>quantized</a:t>
            </a:r>
            <a:r>
              <a:rPr lang="en-US" dirty="0"/>
              <a:t> as the first step of lossy compression</a:t>
            </a:r>
          </a:p>
          <a:p>
            <a:pPr lvl="1"/>
            <a:r>
              <a:rPr lang="en-US" dirty="0"/>
              <a:t>Translate floats into </a:t>
            </a:r>
            <a:r>
              <a:rPr lang="en-US" dirty="0">
                <a:solidFill>
                  <a:srgbClr val="0070C0"/>
                </a:solidFill>
              </a:rPr>
              <a:t>integer “bins”</a:t>
            </a:r>
          </a:p>
          <a:p>
            <a:pPr lvl="1"/>
            <a:r>
              <a:rPr lang="en-US" dirty="0"/>
              <a:t>Based on </a:t>
            </a:r>
            <a:r>
              <a:rPr lang="en-US" dirty="0">
                <a:solidFill>
                  <a:srgbClr val="0070C0"/>
                </a:solidFill>
              </a:rPr>
              <a:t>user-defined</a:t>
            </a:r>
            <a:r>
              <a:rPr lang="en-US" dirty="0"/>
              <a:t> error bound</a:t>
            </a:r>
          </a:p>
          <a:p>
            <a:pPr lvl="1"/>
            <a:endParaRPr lang="en-US" dirty="0"/>
          </a:p>
          <a:p>
            <a:r>
              <a:rPr lang="en-US" dirty="0"/>
              <a:t>For this progressive approach, quantization establishes the maximum </a:t>
            </a:r>
            <a:r>
              <a:rPr lang="en-US" dirty="0">
                <a:solidFill>
                  <a:srgbClr val="FF0000"/>
                </a:solidFill>
              </a:rPr>
              <a:t>base fidelity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73706-7CB7-3002-2911-5DE7CBD3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6DBA3-B7BC-DA2C-F3D8-ADF7CD8C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2240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FAACC-1FCB-D7D2-EAB1-571FE41B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Tree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0A45E-EE2F-167A-CB52-48AA115FA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sum</a:t>
            </a:r>
            <a:r>
              <a:rPr lang="en-US" sz="2400" dirty="0"/>
              <a:t> of each group (pair) becomes the </a:t>
            </a:r>
            <a:r>
              <a:rPr lang="en-US" sz="2400" dirty="0">
                <a:solidFill>
                  <a:srgbClr val="FF0000"/>
                </a:solidFill>
              </a:rPr>
              <a:t>parent</a:t>
            </a:r>
          </a:p>
          <a:p>
            <a:r>
              <a:rPr lang="en-US" sz="2400" dirty="0"/>
              <a:t>To encode, </a:t>
            </a:r>
            <a:r>
              <a:rPr lang="en-US" sz="2400" dirty="0">
                <a:solidFill>
                  <a:srgbClr val="0070C0"/>
                </a:solidFill>
              </a:rPr>
              <a:t>drop one child </a:t>
            </a:r>
            <a:r>
              <a:rPr lang="en-US" sz="2400" dirty="0"/>
              <a:t>from each group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CADFB-3ACB-579A-D9D4-9B282CD9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B2C57-CB4C-13E2-BFBA-FDCFCA498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54DD48-C1A0-B03B-8334-C313D9F4FD05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2594999" y="2438401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F55B52-7E91-E125-DB80-D4627AABADEC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3302230" y="2438401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73A23D-465B-CA7D-48B6-2744A3D6D103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4014322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C2F106-323F-E9F6-C4AA-F9F884D2DF83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4726417" y="2438400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4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E66EDD-B0AE-A1AE-0B71-989BEA10FEB7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5441486" y="2438399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0F7F74-F9F0-CC40-CD3A-4F4D22BA93B7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6148717" y="2438399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3B0867-542E-704A-A815-86716050B97F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6863786" y="2438399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59C10B-347B-A58D-815C-F15CDA8F4E00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7575881" y="2432048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8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5B2804-AA10-43A4-FABE-C0F2DA5F34D6}"/>
              </a:ext>
            </a:extLst>
          </p:cNvPr>
          <p:cNvSpPr txBox="1"/>
          <p:nvPr/>
        </p:nvSpPr>
        <p:spPr>
          <a:xfrm>
            <a:off x="1252580" y="2453271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8A4EA33-AAF2-1197-6A6D-DD0C43D2703B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2949769" y="3086205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284145-76B0-71F0-584F-0F987B5B8E11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4372906" y="3084486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7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8DFD4C-7535-A074-8D13-40F19247484E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5795419" y="3078305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4554DE0-CDB8-192D-BB99-8AF8D469CC1B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7217932" y="3072128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2822AE-44C3-E5F3-B3B8-B4D8CDBBB0A1}"/>
              </a:ext>
            </a:extLst>
          </p:cNvPr>
          <p:cNvSpPr txBox="1"/>
          <p:nvPr/>
        </p:nvSpPr>
        <p:spPr>
          <a:xfrm>
            <a:off x="1252580" y="3094783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D6D3B34-758D-6BA9-775C-58C8545EEC3D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3662196" y="3715725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B206083-DB5F-1AD7-2042-D4C8DBE32A66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6508683" y="3712208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EB51F8-36BD-1C45-8DE9-2CE0D73F51EE}"/>
              </a:ext>
            </a:extLst>
          </p:cNvPr>
          <p:cNvSpPr txBox="1"/>
          <p:nvPr/>
        </p:nvSpPr>
        <p:spPr>
          <a:xfrm>
            <a:off x="1252580" y="3736295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708E5D-C98E-0011-052A-08868FEC81FC}"/>
              </a:ext>
            </a:extLst>
          </p:cNvPr>
          <p:cNvSpPr/>
          <p:nvPr/>
        </p:nvSpPr>
        <p:spPr bwMode="auto">
          <a:xfrm rot="10800000" flipH="1" flipV="1">
            <a:off x="5107417" y="4352288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BB7E2B-5B0C-B58C-D537-50E0BA902C19}"/>
              </a:ext>
            </a:extLst>
          </p:cNvPr>
          <p:cNvSpPr txBox="1"/>
          <p:nvPr/>
        </p:nvSpPr>
        <p:spPr>
          <a:xfrm>
            <a:off x="1252580" y="4377807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A1E87C-F473-4A6F-C018-7DE5D4AE118C}"/>
              </a:ext>
            </a:extLst>
          </p:cNvPr>
          <p:cNvSpPr txBox="1"/>
          <p:nvPr/>
        </p:nvSpPr>
        <p:spPr>
          <a:xfrm>
            <a:off x="1933330" y="5035462"/>
            <a:ext cx="1904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Encoded Output: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05D41B1-A42A-E8BC-B370-5B763D324A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828327"/>
              </p:ext>
            </p:extLst>
          </p:nvPr>
        </p:nvGraphicFramePr>
        <p:xfrm>
          <a:off x="3850117" y="5019319"/>
          <a:ext cx="32766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575">
                  <a:extLst>
                    <a:ext uri="{9D8B030D-6E8A-4147-A177-3AD203B41FA5}">
                      <a16:colId xmlns:a16="http://schemas.microsoft.com/office/drawing/2014/main" val="3756159289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434580153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329835051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1618081028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1691172397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645067863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585979554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3952532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solidFill>
                      <a:srgbClr val="F8C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DA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D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48582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AB5F2BA6-60E3-FFAB-A240-956CD477BA69}"/>
              </a:ext>
            </a:extLst>
          </p:cNvPr>
          <p:cNvGrpSpPr/>
          <p:nvPr/>
        </p:nvGrpSpPr>
        <p:grpSpPr>
          <a:xfrm>
            <a:off x="3024900" y="2454369"/>
            <a:ext cx="4505305" cy="344425"/>
            <a:chOff x="2992169" y="1461090"/>
            <a:chExt cx="4505305" cy="34442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909868-B614-DAE7-6CB6-FC3A0C2738FA}"/>
                </a:ext>
              </a:extLst>
            </p:cNvPr>
            <p:cNvSpPr txBox="1"/>
            <p:nvPr/>
          </p:nvSpPr>
          <p:spPr>
            <a:xfrm>
              <a:off x="2992169" y="1461090"/>
              <a:ext cx="243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dirty="0"/>
                <a:t>+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EBC5D74-C65D-CDCB-0320-77041B5AF603}"/>
                </a:ext>
              </a:extLst>
            </p:cNvPr>
            <p:cNvSpPr txBox="1"/>
            <p:nvPr/>
          </p:nvSpPr>
          <p:spPr>
            <a:xfrm>
              <a:off x="4407852" y="1465988"/>
              <a:ext cx="243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dirty="0"/>
                <a:t>+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AF52C9-528B-98A5-0054-078343222015}"/>
                </a:ext>
              </a:extLst>
            </p:cNvPr>
            <p:cNvSpPr txBox="1"/>
            <p:nvPr/>
          </p:nvSpPr>
          <p:spPr>
            <a:xfrm>
              <a:off x="5827178" y="1466961"/>
              <a:ext cx="243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dirty="0"/>
                <a:t>+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BD8A576-A8FE-242A-E3F1-8EDC504F1877}"/>
                </a:ext>
              </a:extLst>
            </p:cNvPr>
            <p:cNvSpPr txBox="1"/>
            <p:nvPr/>
          </p:nvSpPr>
          <p:spPr>
            <a:xfrm>
              <a:off x="7253927" y="1463040"/>
              <a:ext cx="243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dirty="0"/>
                <a:t>+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61A3F9-4A80-A727-B2BE-324BC97C74BE}"/>
              </a:ext>
            </a:extLst>
          </p:cNvPr>
          <p:cNvGrpSpPr/>
          <p:nvPr/>
        </p:nvGrpSpPr>
        <p:grpSpPr>
          <a:xfrm>
            <a:off x="3731996" y="3093351"/>
            <a:ext cx="3088960" cy="341602"/>
            <a:chOff x="3699265" y="2100072"/>
            <a:chExt cx="3088960" cy="34160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907A865-430B-AC52-5C24-6B7421600ED1}"/>
                </a:ext>
              </a:extLst>
            </p:cNvPr>
            <p:cNvSpPr txBox="1"/>
            <p:nvPr/>
          </p:nvSpPr>
          <p:spPr>
            <a:xfrm>
              <a:off x="3699265" y="2103120"/>
              <a:ext cx="243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dirty="0"/>
                <a:t>+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012228-6C2C-6750-24EF-220947282EFD}"/>
                </a:ext>
              </a:extLst>
            </p:cNvPr>
            <p:cNvSpPr txBox="1"/>
            <p:nvPr/>
          </p:nvSpPr>
          <p:spPr>
            <a:xfrm>
              <a:off x="6544678" y="2100072"/>
              <a:ext cx="243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dirty="0"/>
                <a:t>+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CCE3124-C52F-B0AD-F0D1-85280EE92F72}"/>
              </a:ext>
            </a:extLst>
          </p:cNvPr>
          <p:cNvSpPr txBox="1"/>
          <p:nvPr/>
        </p:nvSpPr>
        <p:spPr>
          <a:xfrm>
            <a:off x="5176143" y="3734572"/>
            <a:ext cx="243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+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F8FD8D-3AF0-4762-8EFB-ACA1F0524FAC}"/>
              </a:ext>
            </a:extLst>
          </p:cNvPr>
          <p:cNvGrpSpPr/>
          <p:nvPr/>
        </p:nvGrpSpPr>
        <p:grpSpPr>
          <a:xfrm>
            <a:off x="2785499" y="2813048"/>
            <a:ext cx="4980882" cy="328953"/>
            <a:chOff x="2785499" y="2813048"/>
            <a:chExt cx="4980882" cy="328953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97DBD81-EF3C-D587-F6AF-BDBFACC1AB1A}"/>
                </a:ext>
              </a:extLst>
            </p:cNvPr>
            <p:cNvCxnSpPr>
              <a:stCxn id="6" idx="4"/>
              <a:endCxn id="15" idx="1"/>
            </p:cNvCxnSpPr>
            <p:nvPr/>
          </p:nvCxnSpPr>
          <p:spPr bwMode="auto">
            <a:xfrm>
              <a:off x="2785499" y="2819401"/>
              <a:ext cx="220066" cy="322600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C839646-17EB-E503-7990-F2F8C98FBF3F}"/>
                </a:ext>
              </a:extLst>
            </p:cNvPr>
            <p:cNvCxnSpPr>
              <a:stCxn id="8" idx="4"/>
              <a:endCxn id="16" idx="1"/>
            </p:cNvCxnSpPr>
            <p:nvPr/>
          </p:nvCxnSpPr>
          <p:spPr bwMode="auto">
            <a:xfrm>
              <a:off x="4204822" y="2819400"/>
              <a:ext cx="223880" cy="320882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C6A6991-EC48-23D2-4EE3-7BD88F598D0A}"/>
                </a:ext>
              </a:extLst>
            </p:cNvPr>
            <p:cNvCxnSpPr>
              <a:stCxn id="10" idx="4"/>
              <a:endCxn id="17" idx="1"/>
            </p:cNvCxnSpPr>
            <p:nvPr/>
          </p:nvCxnSpPr>
          <p:spPr bwMode="auto">
            <a:xfrm>
              <a:off x="5631986" y="2819399"/>
              <a:ext cx="219229" cy="314702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3244B74-CA48-FCC3-104F-A151191E722D}"/>
                </a:ext>
              </a:extLst>
            </p:cNvPr>
            <p:cNvCxnSpPr>
              <a:stCxn id="12" idx="4"/>
              <a:endCxn id="18" idx="1"/>
            </p:cNvCxnSpPr>
            <p:nvPr/>
          </p:nvCxnSpPr>
          <p:spPr bwMode="auto">
            <a:xfrm>
              <a:off x="7054286" y="2819399"/>
              <a:ext cx="219442" cy="308525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D5A4501-4DE7-A034-3090-0EADACEE554F}"/>
                </a:ext>
              </a:extLst>
            </p:cNvPr>
            <p:cNvCxnSpPr>
              <a:stCxn id="13" idx="4"/>
              <a:endCxn id="18" idx="7"/>
            </p:cNvCxnSpPr>
            <p:nvPr/>
          </p:nvCxnSpPr>
          <p:spPr bwMode="auto">
            <a:xfrm flipH="1">
              <a:off x="7543136" y="2813048"/>
              <a:ext cx="223245" cy="314876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DC4612E-95C0-9DE7-CA4F-27AEFBD9D75F}"/>
                </a:ext>
              </a:extLst>
            </p:cNvPr>
            <p:cNvCxnSpPr>
              <a:stCxn id="11" idx="4"/>
              <a:endCxn id="17" idx="7"/>
            </p:cNvCxnSpPr>
            <p:nvPr/>
          </p:nvCxnSpPr>
          <p:spPr bwMode="auto">
            <a:xfrm flipH="1">
              <a:off x="6120623" y="2819399"/>
              <a:ext cx="218594" cy="314702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49A9388-2E91-FC6B-DF77-009A16718E16}"/>
                </a:ext>
              </a:extLst>
            </p:cNvPr>
            <p:cNvCxnSpPr>
              <a:stCxn id="9" idx="4"/>
              <a:endCxn id="16" idx="7"/>
            </p:cNvCxnSpPr>
            <p:nvPr/>
          </p:nvCxnSpPr>
          <p:spPr bwMode="auto">
            <a:xfrm flipH="1">
              <a:off x="4698110" y="2819400"/>
              <a:ext cx="218807" cy="320882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54AACEF-C825-8EEB-7940-4BE2D8A6CDB4}"/>
                </a:ext>
              </a:extLst>
            </p:cNvPr>
            <p:cNvCxnSpPr>
              <a:stCxn id="7" idx="4"/>
              <a:endCxn id="15" idx="7"/>
            </p:cNvCxnSpPr>
            <p:nvPr/>
          </p:nvCxnSpPr>
          <p:spPr bwMode="auto">
            <a:xfrm flipH="1">
              <a:off x="3274973" y="2819401"/>
              <a:ext cx="217757" cy="322600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9BFAD4-CB14-9547-C606-25B5D449D878}"/>
              </a:ext>
            </a:extLst>
          </p:cNvPr>
          <p:cNvGrpSpPr/>
          <p:nvPr/>
        </p:nvGrpSpPr>
        <p:grpSpPr>
          <a:xfrm>
            <a:off x="3140269" y="3453128"/>
            <a:ext cx="4268163" cy="318393"/>
            <a:chOff x="3140269" y="3453128"/>
            <a:chExt cx="4268163" cy="318393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5E9BF49-F83C-AA13-9C7A-67AF1843414B}"/>
                </a:ext>
              </a:extLst>
            </p:cNvPr>
            <p:cNvCxnSpPr>
              <a:stCxn id="15" idx="4"/>
              <a:endCxn id="20" idx="1"/>
            </p:cNvCxnSpPr>
            <p:nvPr/>
          </p:nvCxnSpPr>
          <p:spPr bwMode="auto">
            <a:xfrm>
              <a:off x="3140269" y="3467205"/>
              <a:ext cx="577723" cy="304316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10570EA-38B3-DBEB-568A-75260DB177A8}"/>
                </a:ext>
              </a:extLst>
            </p:cNvPr>
            <p:cNvCxnSpPr>
              <a:stCxn id="17" idx="4"/>
              <a:endCxn id="21" idx="1"/>
            </p:cNvCxnSpPr>
            <p:nvPr/>
          </p:nvCxnSpPr>
          <p:spPr bwMode="auto">
            <a:xfrm>
              <a:off x="5985919" y="3459305"/>
              <a:ext cx="578560" cy="308699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3DC85E2-8C5D-FF4C-66A6-F37FA4EAB4CB}"/>
                </a:ext>
              </a:extLst>
            </p:cNvPr>
            <p:cNvCxnSpPr>
              <a:stCxn id="16" idx="4"/>
              <a:endCxn id="20" idx="7"/>
            </p:cNvCxnSpPr>
            <p:nvPr/>
          </p:nvCxnSpPr>
          <p:spPr bwMode="auto">
            <a:xfrm flipH="1">
              <a:off x="3987400" y="3465486"/>
              <a:ext cx="576006" cy="306035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0740678-4858-6010-2014-2A6E5D241F93}"/>
                </a:ext>
              </a:extLst>
            </p:cNvPr>
            <p:cNvCxnSpPr>
              <a:stCxn id="18" idx="4"/>
              <a:endCxn id="21" idx="7"/>
            </p:cNvCxnSpPr>
            <p:nvPr/>
          </p:nvCxnSpPr>
          <p:spPr bwMode="auto">
            <a:xfrm flipH="1">
              <a:off x="6833887" y="3453128"/>
              <a:ext cx="574545" cy="314876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F5242B1-9020-2479-B98C-B11514477522}"/>
              </a:ext>
            </a:extLst>
          </p:cNvPr>
          <p:cNvGrpSpPr/>
          <p:nvPr/>
        </p:nvGrpSpPr>
        <p:grpSpPr>
          <a:xfrm>
            <a:off x="3852696" y="4093208"/>
            <a:ext cx="2846487" cy="314876"/>
            <a:chOff x="3852696" y="4093208"/>
            <a:chExt cx="2846487" cy="314876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525772B-FA3B-33E4-F00B-E217AC68E03D}"/>
                </a:ext>
              </a:extLst>
            </p:cNvPr>
            <p:cNvCxnSpPr>
              <a:stCxn id="20" idx="4"/>
              <a:endCxn id="23" idx="1"/>
            </p:cNvCxnSpPr>
            <p:nvPr/>
          </p:nvCxnSpPr>
          <p:spPr bwMode="auto">
            <a:xfrm>
              <a:off x="3852696" y="4096725"/>
              <a:ext cx="1310517" cy="311359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AF674C5-755E-45F6-6456-064E85BE867C}"/>
                </a:ext>
              </a:extLst>
            </p:cNvPr>
            <p:cNvCxnSpPr>
              <a:stCxn id="21" idx="4"/>
              <a:endCxn id="23" idx="7"/>
            </p:cNvCxnSpPr>
            <p:nvPr/>
          </p:nvCxnSpPr>
          <p:spPr bwMode="auto">
            <a:xfrm flipH="1">
              <a:off x="5432621" y="4093208"/>
              <a:ext cx="1266562" cy="314876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9700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CE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E8F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2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2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5E8D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5E8D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5E8D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5E8D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4" grpId="0"/>
      <p:bldP spid="25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42644-C0F0-F3D2-23E8-BD25002D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Full Decoding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259E0-F87E-85B1-73C2-94B20C7BC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decode, </a:t>
            </a:r>
            <a:r>
              <a:rPr lang="en-US" sz="2400" dirty="0">
                <a:solidFill>
                  <a:srgbClr val="0070C0"/>
                </a:solidFill>
              </a:rPr>
              <a:t>subtract</a:t>
            </a:r>
            <a:r>
              <a:rPr lang="en-US" sz="2400" dirty="0"/>
              <a:t> left child from parent</a:t>
            </a:r>
          </a:p>
          <a:p>
            <a:r>
              <a:rPr lang="en-US" sz="2400" dirty="0"/>
              <a:t>Repeat down to layer 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F6B50-0F9C-94F8-1740-707ECA99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C39A3-32A5-B82A-011D-E0CB08F6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666AFB-CE27-9350-C17E-B48D2D055ADD}"/>
              </a:ext>
            </a:extLst>
          </p:cNvPr>
          <p:cNvSpPr/>
          <p:nvPr/>
        </p:nvSpPr>
        <p:spPr bwMode="auto">
          <a:xfrm rot="10800000" flipH="1" flipV="1">
            <a:off x="2486068" y="5057359"/>
            <a:ext cx="381000" cy="381000"/>
          </a:xfrm>
          <a:prstGeom prst="ellipse">
            <a:avLst/>
          </a:prstGeom>
          <a:solidFill>
            <a:srgbClr val="D5E8D4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B1B278-9FF0-7C4D-DAC8-9417F42A1504}"/>
              </a:ext>
            </a:extLst>
          </p:cNvPr>
          <p:cNvSpPr/>
          <p:nvPr/>
        </p:nvSpPr>
        <p:spPr bwMode="auto">
          <a:xfrm rot="10800000" flipH="1" flipV="1">
            <a:off x="3193299" y="5057359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BBDF99-515A-BF20-10DC-63E395416AC7}"/>
              </a:ext>
            </a:extLst>
          </p:cNvPr>
          <p:cNvSpPr/>
          <p:nvPr/>
        </p:nvSpPr>
        <p:spPr bwMode="auto">
          <a:xfrm rot="10800000" flipH="1" flipV="1">
            <a:off x="3905391" y="5057358"/>
            <a:ext cx="381000" cy="381000"/>
          </a:xfrm>
          <a:prstGeom prst="ellipse">
            <a:avLst/>
          </a:prstGeom>
          <a:solidFill>
            <a:srgbClr val="D5E8D4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EA8653-F8E9-B242-B4B2-F6F1F29BB36A}"/>
              </a:ext>
            </a:extLst>
          </p:cNvPr>
          <p:cNvSpPr/>
          <p:nvPr/>
        </p:nvSpPr>
        <p:spPr bwMode="auto">
          <a:xfrm rot="10800000" flipH="1" flipV="1">
            <a:off x="4617486" y="5057358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4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A7F8C1-4C82-938D-CE10-3AED844A8620}"/>
              </a:ext>
            </a:extLst>
          </p:cNvPr>
          <p:cNvSpPr/>
          <p:nvPr/>
        </p:nvSpPr>
        <p:spPr bwMode="auto">
          <a:xfrm rot="10800000" flipH="1" flipV="1">
            <a:off x="5332555" y="5057357"/>
            <a:ext cx="381000" cy="381000"/>
          </a:xfrm>
          <a:prstGeom prst="ellipse">
            <a:avLst/>
          </a:prstGeom>
          <a:solidFill>
            <a:srgbClr val="D5E8D4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A849C5-8DDF-557B-EE0F-1024C38C9725}"/>
              </a:ext>
            </a:extLst>
          </p:cNvPr>
          <p:cNvSpPr/>
          <p:nvPr/>
        </p:nvSpPr>
        <p:spPr bwMode="auto">
          <a:xfrm rot="10800000" flipH="1" flipV="1">
            <a:off x="6039786" y="5057357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F5FDDF-7659-5A6A-5D64-E2451B2F19F7}"/>
              </a:ext>
            </a:extLst>
          </p:cNvPr>
          <p:cNvSpPr/>
          <p:nvPr/>
        </p:nvSpPr>
        <p:spPr bwMode="auto">
          <a:xfrm rot="10800000" flipH="1" flipV="1">
            <a:off x="6754855" y="5057357"/>
            <a:ext cx="381000" cy="381000"/>
          </a:xfrm>
          <a:prstGeom prst="ellipse">
            <a:avLst/>
          </a:prstGeom>
          <a:solidFill>
            <a:srgbClr val="D5E8D4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FFB3E9-73E2-C74B-22FF-C53509420D37}"/>
              </a:ext>
            </a:extLst>
          </p:cNvPr>
          <p:cNvSpPr/>
          <p:nvPr/>
        </p:nvSpPr>
        <p:spPr bwMode="auto">
          <a:xfrm rot="10800000" flipH="1" flipV="1">
            <a:off x="7466950" y="5051006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8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A857B5-9F81-BB3E-E973-9A7F71439502}"/>
              </a:ext>
            </a:extLst>
          </p:cNvPr>
          <p:cNvSpPr txBox="1"/>
          <p:nvPr/>
        </p:nvSpPr>
        <p:spPr>
          <a:xfrm>
            <a:off x="1143649" y="5072229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395E040-5826-1E35-3C1F-7205EE4CE04A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2835788" y="4310198"/>
            <a:ext cx="381000" cy="381000"/>
          </a:xfrm>
          <a:prstGeom prst="ellipse">
            <a:avLst/>
          </a:prstGeom>
          <a:solidFill>
            <a:srgbClr val="FFF2CC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431529-6FBB-A9D8-B1D9-358B01BD588B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4258925" y="4308479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7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F92372-001E-EE62-F0B7-3A2ABF1A41AF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5681438" y="4302298"/>
            <a:ext cx="381000" cy="381000"/>
          </a:xfrm>
          <a:prstGeom prst="ellipse">
            <a:avLst/>
          </a:prstGeom>
          <a:solidFill>
            <a:srgbClr val="FFF2CC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29F57D4-6965-80E5-5EDC-7DFB443FD748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7103951" y="4296121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B8D6F9-EE3F-DE02-0A5B-C4BB74EB69B3}"/>
              </a:ext>
            </a:extLst>
          </p:cNvPr>
          <p:cNvSpPr txBox="1">
            <a:spLocks/>
          </p:cNvSpPr>
          <p:nvPr/>
        </p:nvSpPr>
        <p:spPr>
          <a:xfrm>
            <a:off x="1138599" y="4318776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3A0CF3C-3385-7B25-AE92-02A5AE95D31C}"/>
              </a:ext>
            </a:extLst>
          </p:cNvPr>
          <p:cNvSpPr/>
          <p:nvPr/>
        </p:nvSpPr>
        <p:spPr bwMode="auto">
          <a:xfrm rot="10800000" flipH="1" flipV="1">
            <a:off x="3548215" y="3598126"/>
            <a:ext cx="381000" cy="381000"/>
          </a:xfrm>
          <a:prstGeom prst="ellipse">
            <a:avLst/>
          </a:prstGeom>
          <a:solidFill>
            <a:srgbClr val="DAE8FC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FF41AEF-8D8D-FEDA-F8D7-AA17EEB6F59D}"/>
              </a:ext>
            </a:extLst>
          </p:cNvPr>
          <p:cNvSpPr/>
          <p:nvPr/>
        </p:nvSpPr>
        <p:spPr bwMode="auto">
          <a:xfrm rot="10800000" flipH="1" flipV="1">
            <a:off x="6394702" y="3594609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C66166-C950-7587-5231-51C31C722AA1}"/>
              </a:ext>
            </a:extLst>
          </p:cNvPr>
          <p:cNvSpPr txBox="1"/>
          <p:nvPr/>
        </p:nvSpPr>
        <p:spPr>
          <a:xfrm>
            <a:off x="1138599" y="3618696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09F7281-641F-1FAD-AA83-3617712816B9}"/>
              </a:ext>
            </a:extLst>
          </p:cNvPr>
          <p:cNvSpPr/>
          <p:nvPr/>
        </p:nvSpPr>
        <p:spPr bwMode="auto">
          <a:xfrm rot="10800000" flipH="1" flipV="1">
            <a:off x="4997837" y="2946281"/>
            <a:ext cx="381000" cy="381000"/>
          </a:xfrm>
          <a:prstGeom prst="ellipse">
            <a:avLst/>
          </a:prstGeom>
          <a:solidFill>
            <a:srgbClr val="F8CECC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535267-52AC-FBA6-2597-BEB9392A05BD}"/>
              </a:ext>
            </a:extLst>
          </p:cNvPr>
          <p:cNvSpPr txBox="1"/>
          <p:nvPr/>
        </p:nvSpPr>
        <p:spPr>
          <a:xfrm>
            <a:off x="1143000" y="2971800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7666FF-C7EA-3AEE-3AE1-2CAF256D10D1}"/>
              </a:ext>
            </a:extLst>
          </p:cNvPr>
          <p:cNvSpPr txBox="1">
            <a:spLocks/>
          </p:cNvSpPr>
          <p:nvPr/>
        </p:nvSpPr>
        <p:spPr>
          <a:xfrm>
            <a:off x="1823750" y="2324257"/>
            <a:ext cx="1904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Encoded Input: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33EE91A-2642-CFBD-85E2-947F2FAD95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641341"/>
              </p:ext>
            </p:extLst>
          </p:nvPr>
        </p:nvGraphicFramePr>
        <p:xfrm>
          <a:off x="3694254" y="2308114"/>
          <a:ext cx="32766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575">
                  <a:extLst>
                    <a:ext uri="{9D8B030D-6E8A-4147-A177-3AD203B41FA5}">
                      <a16:colId xmlns:a16="http://schemas.microsoft.com/office/drawing/2014/main" val="3756159289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434580153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329835051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1618081028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1691172397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645067863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585979554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3952532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solidFill>
                      <a:srgbClr val="F8C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DA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D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4858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206301A-E011-60CF-910A-E3D6C386635E}"/>
              </a:ext>
            </a:extLst>
          </p:cNvPr>
          <p:cNvCxnSpPr>
            <a:stCxn id="23" idx="3"/>
            <a:endCxn id="20" idx="0"/>
          </p:cNvCxnSpPr>
          <p:nvPr/>
        </p:nvCxnSpPr>
        <p:spPr bwMode="auto">
          <a:xfrm flipH="1">
            <a:off x="3738715" y="3271485"/>
            <a:ext cx="1314918" cy="32664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724647-A7D6-6D9D-3BCE-33477281C339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 bwMode="auto">
          <a:xfrm flipV="1">
            <a:off x="3929215" y="3785109"/>
            <a:ext cx="2465487" cy="3517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5253EFC-19D7-B5BA-0BB4-B67DAB720F3A}"/>
              </a:ext>
            </a:extLst>
          </p:cNvPr>
          <p:cNvCxnSpPr>
            <a:cxnSpLocks/>
            <a:stCxn id="20" idx="3"/>
            <a:endCxn id="15" idx="0"/>
          </p:cNvCxnSpPr>
          <p:nvPr/>
        </p:nvCxnSpPr>
        <p:spPr bwMode="auto">
          <a:xfrm flipH="1">
            <a:off x="3026288" y="3923330"/>
            <a:ext cx="577723" cy="386868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8121309-B49E-96CC-FC5A-9E78A7ED1924}"/>
              </a:ext>
            </a:extLst>
          </p:cNvPr>
          <p:cNvCxnSpPr>
            <a:cxnSpLocks/>
            <a:stCxn id="21" idx="3"/>
            <a:endCxn id="17" idx="0"/>
          </p:cNvCxnSpPr>
          <p:nvPr/>
        </p:nvCxnSpPr>
        <p:spPr bwMode="auto">
          <a:xfrm flipH="1">
            <a:off x="5871938" y="3919813"/>
            <a:ext cx="578560" cy="38248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F387593-CE54-018B-FF81-C3AD62B81904}"/>
              </a:ext>
            </a:extLst>
          </p:cNvPr>
          <p:cNvCxnSpPr>
            <a:cxnSpLocks/>
            <a:stCxn id="15" idx="3"/>
            <a:endCxn id="6" idx="0"/>
          </p:cNvCxnSpPr>
          <p:nvPr/>
        </p:nvCxnSpPr>
        <p:spPr bwMode="auto">
          <a:xfrm flipH="1">
            <a:off x="2676568" y="4635402"/>
            <a:ext cx="215016" cy="421957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98885E-F8E9-F2C4-BAB5-E1E063B442DF}"/>
              </a:ext>
            </a:extLst>
          </p:cNvPr>
          <p:cNvCxnSpPr>
            <a:cxnSpLocks/>
            <a:stCxn id="16" idx="3"/>
            <a:endCxn id="8" idx="0"/>
          </p:cNvCxnSpPr>
          <p:nvPr/>
        </p:nvCxnSpPr>
        <p:spPr bwMode="auto">
          <a:xfrm flipH="1">
            <a:off x="4095891" y="4633683"/>
            <a:ext cx="218830" cy="42367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E1456B3-A068-BB67-B0F3-622B978AAC0B}"/>
              </a:ext>
            </a:extLst>
          </p:cNvPr>
          <p:cNvCxnSpPr>
            <a:cxnSpLocks/>
            <a:stCxn id="17" idx="3"/>
            <a:endCxn id="10" idx="0"/>
          </p:cNvCxnSpPr>
          <p:nvPr/>
        </p:nvCxnSpPr>
        <p:spPr bwMode="auto">
          <a:xfrm flipH="1">
            <a:off x="5523055" y="4627502"/>
            <a:ext cx="214179" cy="42985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6680B5-6BF4-9F97-B5F6-9B99D0752F7B}"/>
              </a:ext>
            </a:extLst>
          </p:cNvPr>
          <p:cNvCxnSpPr>
            <a:cxnSpLocks/>
            <a:stCxn id="18" idx="3"/>
            <a:endCxn id="12" idx="0"/>
          </p:cNvCxnSpPr>
          <p:nvPr/>
        </p:nvCxnSpPr>
        <p:spPr bwMode="auto">
          <a:xfrm flipH="1">
            <a:off x="6945355" y="4621325"/>
            <a:ext cx="214392" cy="436032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D1C2E1B-BE50-BB62-E5EE-FB0F506B49D3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 bwMode="auto">
          <a:xfrm flipV="1">
            <a:off x="3216788" y="4498979"/>
            <a:ext cx="1042137" cy="1719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ED8BC0-6E91-B78B-CF50-573FE99E324E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 bwMode="auto">
          <a:xfrm flipV="1">
            <a:off x="6062438" y="4486621"/>
            <a:ext cx="1041513" cy="6177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4D4941-70B8-D1AE-D7CF-A21D208CE469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 bwMode="auto">
          <a:xfrm>
            <a:off x="2867068" y="5247859"/>
            <a:ext cx="326231" cy="0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E3F90E9-5858-E6B2-2319-5DAF7B023F9C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 bwMode="auto">
          <a:xfrm>
            <a:off x="4286391" y="5247858"/>
            <a:ext cx="331095" cy="0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E7E5026-9DEA-ADC1-EEB6-C38DB61A7206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 bwMode="auto">
          <a:xfrm>
            <a:off x="5713555" y="5247857"/>
            <a:ext cx="326231" cy="0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7732F50-A58C-A997-C0E8-B14AFDF43584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 bwMode="auto">
          <a:xfrm flipV="1">
            <a:off x="7135855" y="5241506"/>
            <a:ext cx="331095" cy="6351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DEEC4FF-E490-2D07-58E8-33B726853C88}"/>
              </a:ext>
            </a:extLst>
          </p:cNvPr>
          <p:cNvSpPr txBox="1"/>
          <p:nvPr/>
        </p:nvSpPr>
        <p:spPr>
          <a:xfrm>
            <a:off x="4326293" y="3084502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-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F60F26-75BB-3001-7E40-3EF2566D66BD}"/>
              </a:ext>
            </a:extLst>
          </p:cNvPr>
          <p:cNvSpPr txBox="1"/>
          <p:nvPr/>
        </p:nvSpPr>
        <p:spPr>
          <a:xfrm>
            <a:off x="3153666" y="3814618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-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8398790-52D9-557F-AE8F-F7F306BFBEFE}"/>
              </a:ext>
            </a:extLst>
          </p:cNvPr>
          <p:cNvSpPr txBox="1"/>
          <p:nvPr/>
        </p:nvSpPr>
        <p:spPr>
          <a:xfrm>
            <a:off x="5938530" y="3832557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-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715773-1353-A5B7-ED7B-75D12038F4C7}"/>
              </a:ext>
            </a:extLst>
          </p:cNvPr>
          <p:cNvSpPr txBox="1"/>
          <p:nvPr/>
        </p:nvSpPr>
        <p:spPr>
          <a:xfrm>
            <a:off x="2524003" y="4559246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-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702494C-6DB6-E4CE-B466-6FC540D4159C}"/>
              </a:ext>
            </a:extLst>
          </p:cNvPr>
          <p:cNvSpPr txBox="1"/>
          <p:nvPr/>
        </p:nvSpPr>
        <p:spPr>
          <a:xfrm>
            <a:off x="3951723" y="4583309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-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5A7E5E-60EB-38A5-9712-5197E8E260FC}"/>
              </a:ext>
            </a:extLst>
          </p:cNvPr>
          <p:cNvSpPr txBox="1"/>
          <p:nvPr/>
        </p:nvSpPr>
        <p:spPr>
          <a:xfrm>
            <a:off x="5371532" y="4569776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-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56A60FE-DA8E-2C8A-B14A-B5C03A7BEEA8}"/>
              </a:ext>
            </a:extLst>
          </p:cNvPr>
          <p:cNvSpPr txBox="1"/>
          <p:nvPr/>
        </p:nvSpPr>
        <p:spPr>
          <a:xfrm>
            <a:off x="6776696" y="4569776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-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C15667E-D8AC-9A2D-22F9-5349E7AFCB4E}"/>
              </a:ext>
            </a:extLst>
          </p:cNvPr>
          <p:cNvSpPr txBox="1"/>
          <p:nvPr/>
        </p:nvSpPr>
        <p:spPr>
          <a:xfrm>
            <a:off x="5062387" y="3492328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FC1680-BC20-822F-BD38-14AA5AA50502}"/>
              </a:ext>
            </a:extLst>
          </p:cNvPr>
          <p:cNvSpPr txBox="1"/>
          <p:nvPr/>
        </p:nvSpPr>
        <p:spPr>
          <a:xfrm>
            <a:off x="3611629" y="4178744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=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4F02C2-1471-BD6A-5B83-A97C04607BE0}"/>
              </a:ext>
            </a:extLst>
          </p:cNvPr>
          <p:cNvSpPr txBox="1"/>
          <p:nvPr/>
        </p:nvSpPr>
        <p:spPr>
          <a:xfrm>
            <a:off x="6457279" y="4171111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D4891E-FEF2-6B07-D128-37CD25D03D1B}"/>
              </a:ext>
            </a:extLst>
          </p:cNvPr>
          <p:cNvSpPr txBox="1"/>
          <p:nvPr/>
        </p:nvSpPr>
        <p:spPr>
          <a:xfrm>
            <a:off x="2903309" y="4960838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=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58B062-D297-FA0B-B22D-49BE603E6F80}"/>
              </a:ext>
            </a:extLst>
          </p:cNvPr>
          <p:cNvSpPr txBox="1"/>
          <p:nvPr/>
        </p:nvSpPr>
        <p:spPr>
          <a:xfrm>
            <a:off x="4339985" y="4960838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B4ECDF-CA0C-7723-1804-19CCF584D17F}"/>
              </a:ext>
            </a:extLst>
          </p:cNvPr>
          <p:cNvSpPr txBox="1"/>
          <p:nvPr/>
        </p:nvSpPr>
        <p:spPr>
          <a:xfrm>
            <a:off x="5742632" y="4930296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=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7AEF662-B2B6-E7CB-2F4E-BD3BB4D551D5}"/>
              </a:ext>
            </a:extLst>
          </p:cNvPr>
          <p:cNvSpPr txBox="1"/>
          <p:nvPr/>
        </p:nvSpPr>
        <p:spPr>
          <a:xfrm>
            <a:off x="7169151" y="4928475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405086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E310E-E270-CA21-9183-669AB294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Partial Decoding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4F140-52D3-A2D4-DC4B-C9679841A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Stop at </a:t>
            </a:r>
            <a:r>
              <a:rPr lang="en-US" sz="2400" dirty="0">
                <a:solidFill>
                  <a:srgbClr val="FF0000"/>
                </a:solidFill>
              </a:rPr>
              <a:t>any layer </a:t>
            </a:r>
            <a:r>
              <a:rPr lang="en-US" sz="2400" dirty="0"/>
              <a:t>and divide value by number of children</a:t>
            </a:r>
          </a:p>
          <a:p>
            <a:r>
              <a:rPr lang="en-US" sz="2400" dirty="0"/>
              <a:t>Repeat until averaged down to layer 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511C2-3B35-A6FF-A527-1D8CAB3E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E9E74-A14C-9900-4891-5909569B3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5CD561-3534-029F-6CEF-71AC469AB885}"/>
              </a:ext>
            </a:extLst>
          </p:cNvPr>
          <p:cNvSpPr/>
          <p:nvPr/>
        </p:nvSpPr>
        <p:spPr bwMode="auto">
          <a:xfrm rot="10800000" flipH="1" flipV="1">
            <a:off x="2486068" y="5057359"/>
            <a:ext cx="381000" cy="381000"/>
          </a:xfrm>
          <a:prstGeom prst="ellipse">
            <a:avLst/>
          </a:prstGeom>
          <a:noFill/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0DA297-4C2E-E1DD-7486-C8A198DC464E}"/>
              </a:ext>
            </a:extLst>
          </p:cNvPr>
          <p:cNvSpPr/>
          <p:nvPr/>
        </p:nvSpPr>
        <p:spPr bwMode="auto">
          <a:xfrm rot="10800000" flipH="1" flipV="1">
            <a:off x="3193299" y="5057359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4BF7AC-18A3-FBDC-0BC1-E03E550DADAE}"/>
              </a:ext>
            </a:extLst>
          </p:cNvPr>
          <p:cNvSpPr/>
          <p:nvPr/>
        </p:nvSpPr>
        <p:spPr bwMode="auto">
          <a:xfrm rot="10800000" flipH="1" flipV="1">
            <a:off x="3905391" y="5057358"/>
            <a:ext cx="381000" cy="381000"/>
          </a:xfrm>
          <a:prstGeom prst="ellipse">
            <a:avLst/>
          </a:prstGeom>
          <a:noFill/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CDAF6C-A8FA-1509-FFD8-4638A511E847}"/>
              </a:ext>
            </a:extLst>
          </p:cNvPr>
          <p:cNvSpPr/>
          <p:nvPr/>
        </p:nvSpPr>
        <p:spPr bwMode="auto">
          <a:xfrm rot="10800000" flipH="1" flipV="1">
            <a:off x="4617486" y="5057358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AF200A-FF87-F842-C9F9-621B2C4ED897}"/>
              </a:ext>
            </a:extLst>
          </p:cNvPr>
          <p:cNvSpPr/>
          <p:nvPr/>
        </p:nvSpPr>
        <p:spPr bwMode="auto">
          <a:xfrm rot="10800000" flipH="1" flipV="1">
            <a:off x="5332555" y="5057357"/>
            <a:ext cx="381000" cy="381000"/>
          </a:xfrm>
          <a:prstGeom prst="ellipse">
            <a:avLst/>
          </a:prstGeom>
          <a:noFill/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2F5039-D91D-6BD0-300A-EF35CD925B07}"/>
              </a:ext>
            </a:extLst>
          </p:cNvPr>
          <p:cNvSpPr/>
          <p:nvPr/>
        </p:nvSpPr>
        <p:spPr bwMode="auto">
          <a:xfrm rot="10800000" flipH="1" flipV="1">
            <a:off x="6039786" y="5057357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85C025-665F-D3E7-9E48-5CB344A49690}"/>
              </a:ext>
            </a:extLst>
          </p:cNvPr>
          <p:cNvSpPr/>
          <p:nvPr/>
        </p:nvSpPr>
        <p:spPr bwMode="auto">
          <a:xfrm rot="10800000" flipH="1" flipV="1">
            <a:off x="6754855" y="5057357"/>
            <a:ext cx="381000" cy="381000"/>
          </a:xfrm>
          <a:prstGeom prst="ellipse">
            <a:avLst/>
          </a:prstGeom>
          <a:noFill/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4DB97C1-DA3E-E588-2AC0-12FDAB0DDE2F}"/>
              </a:ext>
            </a:extLst>
          </p:cNvPr>
          <p:cNvSpPr/>
          <p:nvPr/>
        </p:nvSpPr>
        <p:spPr bwMode="auto">
          <a:xfrm rot="10800000" flipH="1" flipV="1">
            <a:off x="7466950" y="5051006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A8D56B-AA63-3D03-2226-4FF6BA5B4A4A}"/>
              </a:ext>
            </a:extLst>
          </p:cNvPr>
          <p:cNvSpPr txBox="1"/>
          <p:nvPr/>
        </p:nvSpPr>
        <p:spPr>
          <a:xfrm>
            <a:off x="1143649" y="5072229"/>
            <a:ext cx="1173012" cy="33855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5F629-17E9-FECE-5E7C-6685AF8AEDE6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2835788" y="4310198"/>
            <a:ext cx="381000" cy="381000"/>
          </a:xfrm>
          <a:prstGeom prst="ellipse">
            <a:avLst/>
          </a:prstGeom>
          <a:noFill/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5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ED48857-26FB-DCB3-AF1B-88648FAFCFE2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4258925" y="4308479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5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4EED1C1-121B-6505-22B8-4085B70AC84A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5681438" y="4302298"/>
            <a:ext cx="381000" cy="381000"/>
          </a:xfrm>
          <a:prstGeom prst="ellipse">
            <a:avLst/>
          </a:prstGeom>
          <a:noFill/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4A4E5CC-2C21-CBCD-0ABF-7F6426C4B4F0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7103951" y="4296121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6F1ECD-1DF0-0926-8F5E-ACD6D350943B}"/>
              </a:ext>
            </a:extLst>
          </p:cNvPr>
          <p:cNvSpPr/>
          <p:nvPr/>
        </p:nvSpPr>
        <p:spPr bwMode="auto">
          <a:xfrm rot="10800000" flipH="1" flipV="1">
            <a:off x="3548215" y="3598126"/>
            <a:ext cx="381000" cy="381000"/>
          </a:xfrm>
          <a:prstGeom prst="ellipse">
            <a:avLst/>
          </a:prstGeom>
          <a:solidFill>
            <a:srgbClr val="DAE8FC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096893E-2CF2-AEBA-E8EE-2BED2FB30704}"/>
              </a:ext>
            </a:extLst>
          </p:cNvPr>
          <p:cNvSpPr/>
          <p:nvPr/>
        </p:nvSpPr>
        <p:spPr bwMode="auto">
          <a:xfrm rot="10800000" flipH="1" flipV="1">
            <a:off x="6394702" y="3594609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D8A411-39FD-6D1B-CF8C-468D77D19745}"/>
              </a:ext>
            </a:extLst>
          </p:cNvPr>
          <p:cNvSpPr txBox="1"/>
          <p:nvPr/>
        </p:nvSpPr>
        <p:spPr>
          <a:xfrm>
            <a:off x="1138599" y="3618696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C23CCC2-724B-5688-4663-5DE6541E3302}"/>
              </a:ext>
            </a:extLst>
          </p:cNvPr>
          <p:cNvSpPr/>
          <p:nvPr/>
        </p:nvSpPr>
        <p:spPr bwMode="auto">
          <a:xfrm rot="10800000" flipH="1" flipV="1">
            <a:off x="4997837" y="2946281"/>
            <a:ext cx="381000" cy="381000"/>
          </a:xfrm>
          <a:prstGeom prst="ellipse">
            <a:avLst/>
          </a:prstGeom>
          <a:solidFill>
            <a:srgbClr val="F8CECC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B8699A-F9D2-14A4-5A8F-454EEC4CFE27}"/>
              </a:ext>
            </a:extLst>
          </p:cNvPr>
          <p:cNvSpPr txBox="1"/>
          <p:nvPr/>
        </p:nvSpPr>
        <p:spPr>
          <a:xfrm>
            <a:off x="1143000" y="2971800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816266-5EDC-2DC3-44BD-DE277E0D5850}"/>
              </a:ext>
            </a:extLst>
          </p:cNvPr>
          <p:cNvSpPr txBox="1">
            <a:spLocks/>
          </p:cNvSpPr>
          <p:nvPr/>
        </p:nvSpPr>
        <p:spPr>
          <a:xfrm>
            <a:off x="1823750" y="2324257"/>
            <a:ext cx="1904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Encoded Input: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D9E66E1-A7FB-8E3F-EC4A-55050D19A8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395339"/>
              </p:ext>
            </p:extLst>
          </p:nvPr>
        </p:nvGraphicFramePr>
        <p:xfrm>
          <a:off x="3694254" y="2308114"/>
          <a:ext cx="81915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575">
                  <a:extLst>
                    <a:ext uri="{9D8B030D-6E8A-4147-A177-3AD203B41FA5}">
                      <a16:colId xmlns:a16="http://schemas.microsoft.com/office/drawing/2014/main" val="3756159289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434580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solidFill>
                      <a:srgbClr val="F8C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DAE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48582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BE4B89A-8127-2FC8-7EC7-504927529C41}"/>
              </a:ext>
            </a:extLst>
          </p:cNvPr>
          <p:cNvCxnSpPr>
            <a:stCxn id="22" idx="3"/>
            <a:endCxn id="19" idx="0"/>
          </p:cNvCxnSpPr>
          <p:nvPr/>
        </p:nvCxnSpPr>
        <p:spPr bwMode="auto">
          <a:xfrm flipH="1">
            <a:off x="3738715" y="3271485"/>
            <a:ext cx="1314918" cy="32664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55055D0-D00B-B431-26B0-B6EE2B8D2A8A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 bwMode="auto">
          <a:xfrm flipV="1">
            <a:off x="3929215" y="3785109"/>
            <a:ext cx="2465487" cy="3517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B9AAAD1-A691-7E14-1D75-8FF57A6F8638}"/>
              </a:ext>
            </a:extLst>
          </p:cNvPr>
          <p:cNvCxnSpPr>
            <a:cxnSpLocks/>
            <a:stCxn id="19" idx="3"/>
            <a:endCxn id="15" idx="0"/>
          </p:cNvCxnSpPr>
          <p:nvPr/>
        </p:nvCxnSpPr>
        <p:spPr bwMode="auto">
          <a:xfrm flipH="1">
            <a:off x="3026288" y="3923330"/>
            <a:ext cx="577723" cy="386868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A3802FB-0E44-296E-3AA1-C6F83FD09D34}"/>
              </a:ext>
            </a:extLst>
          </p:cNvPr>
          <p:cNvCxnSpPr>
            <a:cxnSpLocks/>
            <a:stCxn id="20" idx="3"/>
            <a:endCxn id="17" idx="0"/>
          </p:cNvCxnSpPr>
          <p:nvPr/>
        </p:nvCxnSpPr>
        <p:spPr bwMode="auto">
          <a:xfrm flipH="1">
            <a:off x="5871938" y="3919813"/>
            <a:ext cx="578560" cy="38248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FEC46C-0955-E2D0-7612-17A21247FD5F}"/>
              </a:ext>
            </a:extLst>
          </p:cNvPr>
          <p:cNvCxnSpPr>
            <a:cxnSpLocks/>
            <a:stCxn id="15" idx="3"/>
            <a:endCxn id="6" idx="0"/>
          </p:cNvCxnSpPr>
          <p:nvPr/>
        </p:nvCxnSpPr>
        <p:spPr bwMode="auto">
          <a:xfrm flipH="1">
            <a:off x="2676568" y="4635402"/>
            <a:ext cx="215016" cy="421957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EE20086-8B16-6A5F-6A70-C0CAF31F33ED}"/>
              </a:ext>
            </a:extLst>
          </p:cNvPr>
          <p:cNvCxnSpPr>
            <a:cxnSpLocks/>
            <a:stCxn id="16" idx="3"/>
            <a:endCxn id="8" idx="0"/>
          </p:cNvCxnSpPr>
          <p:nvPr/>
        </p:nvCxnSpPr>
        <p:spPr bwMode="auto">
          <a:xfrm flipH="1">
            <a:off x="4095891" y="4633683"/>
            <a:ext cx="218830" cy="42367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117D66B-C809-F5A4-5916-4A8757C870B9}"/>
              </a:ext>
            </a:extLst>
          </p:cNvPr>
          <p:cNvCxnSpPr>
            <a:cxnSpLocks/>
            <a:stCxn id="17" idx="3"/>
            <a:endCxn id="10" idx="0"/>
          </p:cNvCxnSpPr>
          <p:nvPr/>
        </p:nvCxnSpPr>
        <p:spPr bwMode="auto">
          <a:xfrm flipH="1">
            <a:off x="5523055" y="4627502"/>
            <a:ext cx="214179" cy="42985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7648675-6024-2C84-A143-8F207B181F88}"/>
              </a:ext>
            </a:extLst>
          </p:cNvPr>
          <p:cNvCxnSpPr>
            <a:cxnSpLocks/>
            <a:stCxn id="18" idx="3"/>
            <a:endCxn id="12" idx="0"/>
          </p:cNvCxnSpPr>
          <p:nvPr/>
        </p:nvCxnSpPr>
        <p:spPr bwMode="auto">
          <a:xfrm flipH="1">
            <a:off x="6945355" y="4621325"/>
            <a:ext cx="214392" cy="436032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62F06A3-03E2-2B83-E56C-ABE624711FBF}"/>
              </a:ext>
            </a:extLst>
          </p:cNvPr>
          <p:cNvSpPr txBox="1"/>
          <p:nvPr/>
        </p:nvSpPr>
        <p:spPr>
          <a:xfrm>
            <a:off x="4326293" y="3084502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-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CF5E30-C17F-0349-E4E5-4488DE756855}"/>
              </a:ext>
            </a:extLst>
          </p:cNvPr>
          <p:cNvSpPr txBox="1"/>
          <p:nvPr/>
        </p:nvSpPr>
        <p:spPr>
          <a:xfrm>
            <a:off x="3532427" y="4008451"/>
            <a:ext cx="420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÷2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2E2FDE-90EC-A288-BCCC-77CFA2EC3001}"/>
              </a:ext>
            </a:extLst>
          </p:cNvPr>
          <p:cNvSpPr txBox="1"/>
          <p:nvPr/>
        </p:nvSpPr>
        <p:spPr>
          <a:xfrm>
            <a:off x="5062387" y="3492328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=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20D4E6-D066-A27F-23D5-F66829729645}"/>
              </a:ext>
            </a:extLst>
          </p:cNvPr>
          <p:cNvSpPr txBox="1"/>
          <p:nvPr/>
        </p:nvSpPr>
        <p:spPr>
          <a:xfrm>
            <a:off x="1138207" y="4331421"/>
            <a:ext cx="1173012" cy="33855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1D89C1-A797-7C52-4584-4A54AAFBD6D2}"/>
              </a:ext>
            </a:extLst>
          </p:cNvPr>
          <p:cNvSpPr txBox="1"/>
          <p:nvPr/>
        </p:nvSpPr>
        <p:spPr>
          <a:xfrm>
            <a:off x="6368986" y="4008451"/>
            <a:ext cx="420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÷2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ADF33F-3092-F4B1-3B36-B7B75A28776C}"/>
              </a:ext>
            </a:extLst>
          </p:cNvPr>
          <p:cNvSpPr txBox="1"/>
          <p:nvPr/>
        </p:nvSpPr>
        <p:spPr>
          <a:xfrm>
            <a:off x="2822299" y="4735636"/>
            <a:ext cx="420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÷2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9D0F81-31B8-2C64-72B5-A8FD344BE302}"/>
              </a:ext>
            </a:extLst>
          </p:cNvPr>
          <p:cNvSpPr txBox="1"/>
          <p:nvPr/>
        </p:nvSpPr>
        <p:spPr>
          <a:xfrm>
            <a:off x="4245282" y="4735636"/>
            <a:ext cx="420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÷2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048330-DEAE-2893-66E5-CB4038A87EE1}"/>
              </a:ext>
            </a:extLst>
          </p:cNvPr>
          <p:cNvSpPr txBox="1"/>
          <p:nvPr/>
        </p:nvSpPr>
        <p:spPr>
          <a:xfrm>
            <a:off x="5661621" y="4735636"/>
            <a:ext cx="420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÷2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F92B07-A0F4-7F64-D871-D77324A9C642}"/>
              </a:ext>
            </a:extLst>
          </p:cNvPr>
          <p:cNvSpPr txBox="1"/>
          <p:nvPr/>
        </p:nvSpPr>
        <p:spPr>
          <a:xfrm>
            <a:off x="7080058" y="4735636"/>
            <a:ext cx="420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÷2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7E3C84-CE0D-E895-E7C6-763B21E4EE26}"/>
              </a:ext>
            </a:extLst>
          </p:cNvPr>
          <p:cNvCxnSpPr>
            <a:cxnSpLocks/>
            <a:stCxn id="19" idx="5"/>
            <a:endCxn id="16" idx="0"/>
          </p:cNvCxnSpPr>
          <p:nvPr/>
        </p:nvCxnSpPr>
        <p:spPr bwMode="auto">
          <a:xfrm>
            <a:off x="3873419" y="3923330"/>
            <a:ext cx="576006" cy="385149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4AE3233-D4F9-2843-F66A-9667552FA907}"/>
              </a:ext>
            </a:extLst>
          </p:cNvPr>
          <p:cNvCxnSpPr>
            <a:cxnSpLocks/>
            <a:stCxn id="20" idx="5"/>
            <a:endCxn id="18" idx="0"/>
          </p:cNvCxnSpPr>
          <p:nvPr/>
        </p:nvCxnSpPr>
        <p:spPr bwMode="auto">
          <a:xfrm>
            <a:off x="6719906" y="3919813"/>
            <a:ext cx="574545" cy="376308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5DA4B57-D278-034D-D3CB-CEFD16B5E5ED}"/>
              </a:ext>
            </a:extLst>
          </p:cNvPr>
          <p:cNvCxnSpPr>
            <a:cxnSpLocks/>
            <a:stCxn id="15" idx="5"/>
            <a:endCxn id="7" idx="0"/>
          </p:cNvCxnSpPr>
          <p:nvPr/>
        </p:nvCxnSpPr>
        <p:spPr bwMode="auto">
          <a:xfrm>
            <a:off x="3160992" y="4635402"/>
            <a:ext cx="222807" cy="421957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C9DAF4B-CFA4-302A-172C-8D7F3D15214F}"/>
              </a:ext>
            </a:extLst>
          </p:cNvPr>
          <p:cNvCxnSpPr>
            <a:cxnSpLocks/>
            <a:stCxn id="16" idx="5"/>
            <a:endCxn id="9" idx="0"/>
          </p:cNvCxnSpPr>
          <p:nvPr/>
        </p:nvCxnSpPr>
        <p:spPr bwMode="auto">
          <a:xfrm>
            <a:off x="4584129" y="4633683"/>
            <a:ext cx="223857" cy="42367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59D1C13-0E42-73C5-60E7-134511252EDE}"/>
              </a:ext>
            </a:extLst>
          </p:cNvPr>
          <p:cNvCxnSpPr>
            <a:cxnSpLocks/>
            <a:stCxn id="17" idx="5"/>
            <a:endCxn id="11" idx="0"/>
          </p:cNvCxnSpPr>
          <p:nvPr/>
        </p:nvCxnSpPr>
        <p:spPr bwMode="auto">
          <a:xfrm>
            <a:off x="6006642" y="4627502"/>
            <a:ext cx="223644" cy="42985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9EDF553-17D8-EEB7-5B55-7C40318C61AE}"/>
              </a:ext>
            </a:extLst>
          </p:cNvPr>
          <p:cNvCxnSpPr>
            <a:cxnSpLocks/>
            <a:stCxn id="18" idx="5"/>
            <a:endCxn id="13" idx="0"/>
          </p:cNvCxnSpPr>
          <p:nvPr/>
        </p:nvCxnSpPr>
        <p:spPr bwMode="auto">
          <a:xfrm>
            <a:off x="7429155" y="4621325"/>
            <a:ext cx="228295" cy="42968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466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5" grpId="0"/>
      <p:bldP spid="37" grpId="0" animBg="1"/>
      <p:bldP spid="38" grpId="0"/>
      <p:bldP spid="39" grpId="0"/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F0ACB67-8146-4F8D-BB5C-A9FEB7EA94CB}">
  <we:reference id="WA200000113" version="1.0.0.0" store="Omex" storeType="OMEX"/>
  <we:alternateReferences>
    <we:reference id="WA200000113" version="1.0.0.0" store="WA20000011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824</Words>
  <Application>Microsoft Macintosh PowerPoint</Application>
  <PresentationFormat>On-screen Show (4:3)</PresentationFormat>
  <Paragraphs>240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Wingdings</vt:lpstr>
      <vt:lpstr>Blends</vt:lpstr>
      <vt:lpstr>Building n-Dimensional Trees for Resolution-Based Progressive Compression</vt:lpstr>
      <vt:lpstr>Introduction</vt:lpstr>
      <vt:lpstr>Progressive Compression</vt:lpstr>
      <vt:lpstr>Overview</vt:lpstr>
      <vt:lpstr>Background: LC Framework</vt:lpstr>
      <vt:lpstr>Approach: Quantization</vt:lpstr>
      <vt:lpstr>Approach: Tree Encoding</vt:lpstr>
      <vt:lpstr>Approach: Full Decoding</vt:lpstr>
      <vt:lpstr>Approach: Partial Decoding</vt:lpstr>
      <vt:lpstr>n-Dimensional Support</vt:lpstr>
      <vt:lpstr>Layer Compression</vt:lpstr>
      <vt:lpstr>Experimental Methodology</vt:lpstr>
      <vt:lpstr>Results</vt:lpstr>
      <vt:lpstr>Running Compression Ratio (CR)</vt:lpstr>
      <vt:lpstr>Structural Similarity</vt:lpstr>
      <vt:lpstr>Results Discussion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2024-07-23T13:19:13Z</dcterms:created>
  <dcterms:modified xsi:type="dcterms:W3CDTF">2025-11-17T19:58:20Z</dcterms:modified>
</cp:coreProperties>
</file>